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7" r:id="rId5"/>
    <p:sldId id="258" r:id="rId6"/>
    <p:sldId id="260" r:id="rId7"/>
    <p:sldId id="261" r:id="rId8"/>
    <p:sldId id="262" r:id="rId9"/>
    <p:sldId id="263" r:id="rId10"/>
    <p:sldId id="264" r:id="rId11"/>
    <p:sldId id="275" r:id="rId12"/>
    <p:sldId id="267" r:id="rId13"/>
    <p:sldId id="265" r:id="rId14"/>
    <p:sldId id="266" r:id="rId15"/>
    <p:sldId id="271" r:id="rId16"/>
    <p:sldId id="272" r:id="rId17"/>
    <p:sldId id="273" r:id="rId18"/>
    <p:sldId id="278" r:id="rId19"/>
    <p:sldId id="274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ower%20BI\project\Healthcare\Healthcare%20Da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ower%20BI\project\Healthcare\Healthcare%20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Power%20BI\project\Healthcare\Healthcare%20Data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ower%20BI\project\Healthcare\Healthcar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ower%20BI\project\Healthcare\Healthcar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ower%20BI\project\Healthcare\Healthcare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ower%20BI\project\Healthcare\Healthcare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ower%20BI\project\Healthcare\Healthcare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ower%20BI\project\Healthcare\Healthcare%20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Power%20BI\project\Healthcare\Healthcare%20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Data.xlsx]Highest Insurance Provider!PivotTable15</c:name>
    <c:fmtId val="8"/>
  </c:pivotSource>
  <c:chart>
    <c:autoTitleDeleted val="1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6.1111111111111109E-2"/>
              <c:y val="-7.40740740740740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6.1111111111111109E-2"/>
              <c:y val="-7.40740740740740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6.1111111111111109E-2"/>
              <c:y val="-7.40740740740740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'Highest Insurance Provider'!$B$3</c:f>
              <c:strCache>
                <c:ptCount val="1"/>
                <c:pt idx="0">
                  <c:v>Count of Patient Name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2DF-41D5-A8EA-5B222D5F4D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2DF-41D5-A8EA-5B222D5F4D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2DF-41D5-A8EA-5B222D5F4DB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2DF-41D5-A8EA-5B222D5F4DB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2DF-41D5-A8EA-5B222D5F4DBF}"/>
              </c:ext>
            </c:extLst>
          </c:dPt>
          <c:dLbls>
            <c:dLbl>
              <c:idx val="0"/>
              <c:layout>
                <c:manualLayout>
                  <c:x val="6.1111111111111109E-2"/>
                  <c:y val="-7.407407407407407E-2"/>
                </c:manualLayout>
              </c:layout>
              <c:spPr>
                <a:gradFill>
                  <a:gsLst>
                    <a:gs pos="0">
                      <a:srgbClr val="F99927">
                        <a:lumMod val="60000"/>
                        <a:lumOff val="40000"/>
                      </a:srgbClr>
                    </a:gs>
                    <a:gs pos="100000">
                      <a:srgbClr val="107082">
                        <a:lumMod val="60000"/>
                        <a:lumOff val="40000"/>
                      </a:srgbClr>
                    </a:gs>
                  </a:gsLst>
                  <a:lin ang="14400000" scaled="0"/>
                </a:gra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02DF-41D5-A8EA-5B222D5F4DB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'Highest Insurance Provider'!$A$4:$A$9</c:f>
              <c:strCache>
                <c:ptCount val="5"/>
                <c:pt idx="0">
                  <c:v>Cigna</c:v>
                </c:pt>
                <c:pt idx="1">
                  <c:v>Medicare</c:v>
                </c:pt>
                <c:pt idx="2">
                  <c:v>UnitedHealthcare</c:v>
                </c:pt>
                <c:pt idx="3">
                  <c:v>Blue Cross</c:v>
                </c:pt>
                <c:pt idx="4">
                  <c:v>Aetna</c:v>
                </c:pt>
              </c:strCache>
            </c:strRef>
          </c:cat>
          <c:val>
            <c:numRef>
              <c:f>'Highest Insurance Provider'!$B$4:$B$9</c:f>
              <c:numCache>
                <c:formatCode>General</c:formatCode>
                <c:ptCount val="5"/>
                <c:pt idx="0">
                  <c:v>11249</c:v>
                </c:pt>
                <c:pt idx="1">
                  <c:v>11154</c:v>
                </c:pt>
                <c:pt idx="2">
                  <c:v>11125</c:v>
                </c:pt>
                <c:pt idx="3">
                  <c:v>11059</c:v>
                </c:pt>
                <c:pt idx="4">
                  <c:v>10913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2DF-41D5-A8EA-5B222D5F4DBF}"/>
            </c:ext>
          </c:extLst>
        </c:ser>
        <c:ser>
          <c:idx val="1"/>
          <c:order val="1"/>
          <c:tx>
            <c:strRef>
              <c:f>'Highest Insurance Provider'!$C$3</c:f>
              <c:strCache>
                <c:ptCount val="1"/>
                <c:pt idx="0">
                  <c:v>Sum of Billing Amount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C-02DF-41D5-A8EA-5B222D5F4D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E-02DF-41D5-A8EA-5B222D5F4D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02DF-41D5-A8EA-5B222D5F4DB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2-02DF-41D5-A8EA-5B222D5F4DB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4-02DF-41D5-A8EA-5B222D5F4DBF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'Highest Insurance Provider'!$A$4:$A$9</c:f>
              <c:strCache>
                <c:ptCount val="5"/>
                <c:pt idx="0">
                  <c:v>Cigna</c:v>
                </c:pt>
                <c:pt idx="1">
                  <c:v>Medicare</c:v>
                </c:pt>
                <c:pt idx="2">
                  <c:v>UnitedHealthcare</c:v>
                </c:pt>
                <c:pt idx="3">
                  <c:v>Blue Cross</c:v>
                </c:pt>
                <c:pt idx="4">
                  <c:v>Aetna</c:v>
                </c:pt>
              </c:strCache>
            </c:strRef>
          </c:cat>
          <c:val>
            <c:numRef>
              <c:f>'Highest Insurance Provider'!$C$4:$C$9</c:f>
              <c:numCache>
                <c:formatCode>General</c:formatCode>
                <c:ptCount val="5"/>
                <c:pt idx="0">
                  <c:v>287139345.26649845</c:v>
                </c:pt>
                <c:pt idx="1">
                  <c:v>285720758.12420022</c:v>
                </c:pt>
                <c:pt idx="2">
                  <c:v>282454542.84580135</c:v>
                </c:pt>
                <c:pt idx="3">
                  <c:v>283254294.21089989</c:v>
                </c:pt>
                <c:pt idx="4">
                  <c:v>278863102.9465996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02DF-41D5-A8EA-5B222D5F4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Data.xlsx]Highest Billing for Condition!PivotTable11</c:name>
    <c:fmtId val="16"/>
  </c:pivotSource>
  <c:chart>
    <c:autoTitleDeleted val="1"/>
    <c:pivotFmts>
      <c:pivotFmt>
        <c:idx val="0"/>
        <c:spPr>
          <a:solidFill>
            <a:schemeClr val="accent1"/>
          </a:solidFill>
          <a:ln w="15875"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tx2">
              <a:lumMod val="10000"/>
              <a:lumOff val="9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2"/>
        <c:spPr>
          <a:solidFill>
            <a:schemeClr val="accent1">
              <a:lumMod val="20000"/>
              <a:lumOff val="8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3"/>
        <c:spPr>
          <a:solidFill>
            <a:schemeClr val="tx2">
              <a:lumMod val="25000"/>
              <a:lumOff val="75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4"/>
        <c:spPr>
          <a:solidFill>
            <a:schemeClr val="accent1">
              <a:lumMod val="40000"/>
              <a:lumOff val="6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5"/>
        <c:spPr>
          <a:solidFill>
            <a:schemeClr val="tx2">
              <a:lumMod val="50000"/>
              <a:lumOff val="5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6"/>
        <c:spPr>
          <a:solidFill>
            <a:schemeClr val="tx2">
              <a:lumMod val="75000"/>
              <a:lumOff val="25000"/>
            </a:schemeClr>
          </a:solidFill>
          <a:ln w="15875">
            <a:solidFill>
              <a:srgbClr val="92D050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5875"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tx2">
              <a:lumMod val="75000"/>
              <a:lumOff val="25000"/>
            </a:schemeClr>
          </a:solidFill>
          <a:ln w="15875">
            <a:solidFill>
              <a:srgbClr val="92D050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tx2">
              <a:lumMod val="50000"/>
              <a:lumOff val="5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0"/>
        <c:spPr>
          <a:solidFill>
            <a:schemeClr val="accent1">
              <a:lumMod val="40000"/>
              <a:lumOff val="6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1"/>
        <c:spPr>
          <a:solidFill>
            <a:schemeClr val="tx2">
              <a:lumMod val="25000"/>
              <a:lumOff val="75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2"/>
        <c:spPr>
          <a:solidFill>
            <a:schemeClr val="accent1">
              <a:lumMod val="20000"/>
              <a:lumOff val="8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3"/>
        <c:spPr>
          <a:solidFill>
            <a:schemeClr val="tx2">
              <a:lumMod val="10000"/>
              <a:lumOff val="9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5875"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tx2">
              <a:lumMod val="75000"/>
              <a:lumOff val="25000"/>
            </a:schemeClr>
          </a:solidFill>
          <a:ln w="15875">
            <a:solidFill>
              <a:srgbClr val="92D050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tx2">
              <a:lumMod val="50000"/>
              <a:lumOff val="5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7"/>
        <c:spPr>
          <a:solidFill>
            <a:schemeClr val="accent1">
              <a:lumMod val="40000"/>
              <a:lumOff val="6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8"/>
        <c:spPr>
          <a:solidFill>
            <a:schemeClr val="tx2">
              <a:lumMod val="25000"/>
              <a:lumOff val="75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9"/>
        <c:spPr>
          <a:solidFill>
            <a:schemeClr val="accent1">
              <a:lumMod val="20000"/>
              <a:lumOff val="8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20"/>
        <c:spPr>
          <a:solidFill>
            <a:schemeClr val="tx2">
              <a:lumMod val="10000"/>
              <a:lumOff val="90000"/>
            </a:schemeClr>
          </a:solidFill>
          <a:ln w="15875">
            <a:solidFill>
              <a:srgbClr val="92D050"/>
            </a:solidFill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'Highest Billing for Condition'!$B$3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 w="15875">
              <a:solidFill>
                <a:srgbClr val="92D05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75000"/>
                  <a:lumOff val="25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6E-4026-8B0E-70FAC212441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50000"/>
                  <a:lumOff val="50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6E-4026-8B0E-70FAC212441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6E-4026-8B0E-70FAC212441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6E-4026-8B0E-70FAC212441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36E-4026-8B0E-70FAC2124415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36E-4026-8B0E-70FAC2124415}"/>
              </c:ext>
            </c:extLst>
          </c:dPt>
          <c:dLbls>
            <c:dLbl>
              <c:idx val="0"/>
              <c:showLegendKey val="1"/>
              <c:showVal val="1"/>
              <c:showCatName val="1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36E-4026-8B0E-70FAC21244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'Highest Billing for Condition'!$A$4:$A$10</c:f>
              <c:strCache>
                <c:ptCount val="6"/>
                <c:pt idx="0">
                  <c:v>Diabetes</c:v>
                </c:pt>
                <c:pt idx="1">
                  <c:v>Obesity</c:v>
                </c:pt>
                <c:pt idx="2">
                  <c:v>Arthritis</c:v>
                </c:pt>
                <c:pt idx="3">
                  <c:v>Hypertension</c:v>
                </c:pt>
                <c:pt idx="4">
                  <c:v>Asthma</c:v>
                </c:pt>
                <c:pt idx="5">
                  <c:v>Cancer</c:v>
                </c:pt>
              </c:strCache>
            </c:strRef>
          </c:cat>
          <c:val>
            <c:numRef>
              <c:f>'Highest Billing for Condition'!$B$4:$B$10</c:f>
              <c:numCache>
                <c:formatCode>General</c:formatCode>
                <c:ptCount val="6"/>
                <c:pt idx="0">
                  <c:v>238539725.49920049</c:v>
                </c:pt>
                <c:pt idx="1">
                  <c:v>238214920.68999976</c:v>
                </c:pt>
                <c:pt idx="2">
                  <c:v>237329120.23110053</c:v>
                </c:pt>
                <c:pt idx="3">
                  <c:v>235720650.3109996</c:v>
                </c:pt>
                <c:pt idx="4">
                  <c:v>235459765.35650069</c:v>
                </c:pt>
                <c:pt idx="5">
                  <c:v>232167861.3062008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36E-4026-8B0E-70FAC21244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82971663"/>
        <c:axId val="1782986063"/>
      </c:barChart>
      <c:catAx>
        <c:axId val="1782971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2986063"/>
        <c:crosses val="autoZero"/>
        <c:auto val="1"/>
        <c:lblAlgn val="ctr"/>
        <c:lblOffset val="100"/>
        <c:noMultiLvlLbl val="0"/>
      </c:catAx>
      <c:valAx>
        <c:axId val="17829860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2971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Data.xlsx]distribution of patients by age!PivotTable1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c:spPr>
      </c:pivotFmt>
      <c:pivotFmt>
        <c:idx val="2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chemeClr val="tx2">
              <a:lumMod val="25000"/>
              <a:lumOff val="75000"/>
            </a:schemeClr>
          </a:solidFill>
          <a:ln>
            <a:noFill/>
          </a:ln>
          <a:effectLst/>
        </c:spPr>
      </c:pivotFmt>
      <c:pivotFmt>
        <c:idx val="4"/>
        <c:spPr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c:spPr>
      </c:pivotFmt>
      <c:pivotFmt>
        <c:idx val="5"/>
        <c:spPr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c:spPr>
      </c:pivotFmt>
      <c:pivotFmt>
        <c:idx val="6"/>
        <c:spPr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7"/>
        <c:spPr>
          <a:solidFill>
            <a:schemeClr val="bg2">
              <a:lumMod val="90000"/>
            </a:schemeClr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c:spPr>
      </c:pivotFmt>
      <c:pivotFmt>
        <c:idx val="12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</c:pivotFmt>
      <c:pivotFmt>
        <c:idx val="13"/>
        <c:spPr>
          <a:solidFill>
            <a:schemeClr val="tx2">
              <a:lumMod val="25000"/>
              <a:lumOff val="75000"/>
            </a:schemeClr>
          </a:solidFill>
          <a:ln>
            <a:noFill/>
          </a:ln>
          <a:effectLst/>
        </c:spPr>
      </c:pivotFmt>
      <c:pivotFmt>
        <c:idx val="14"/>
        <c:spPr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c:spPr>
      </c:pivotFmt>
      <c:pivotFmt>
        <c:idx val="15"/>
        <c:spPr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c:spPr>
      </c:pivotFmt>
      <c:pivotFmt>
        <c:idx val="16"/>
        <c:spPr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17"/>
        <c:spPr>
          <a:solidFill>
            <a:schemeClr val="bg2">
              <a:lumMod val="90000"/>
            </a:schemeClr>
          </a:solidFill>
          <a:ln>
            <a:noFill/>
          </a:ln>
          <a:effectLst/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c:spPr>
      </c:pivotFmt>
      <c:pivotFmt>
        <c:idx val="21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</c:pivotFmt>
      <c:pivotFmt>
        <c:idx val="22"/>
        <c:spPr>
          <a:solidFill>
            <a:schemeClr val="tx2">
              <a:lumMod val="25000"/>
              <a:lumOff val="75000"/>
            </a:schemeClr>
          </a:solidFill>
          <a:ln>
            <a:noFill/>
          </a:ln>
          <a:effectLst/>
        </c:spPr>
      </c:pivotFmt>
      <c:pivotFmt>
        <c:idx val="23"/>
        <c:spPr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c:spPr>
      </c:pivotFmt>
      <c:pivotFmt>
        <c:idx val="24"/>
        <c:spPr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c:spPr>
      </c:pivotFmt>
      <c:pivotFmt>
        <c:idx val="25"/>
        <c:spPr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26"/>
        <c:spPr>
          <a:solidFill>
            <a:schemeClr val="bg2">
              <a:lumMod val="90000"/>
            </a:schemeClr>
          </a:solidFill>
          <a:ln>
            <a:noFill/>
          </a:ln>
          <a:effectLst/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c:spPr>
      </c:pivotFmt>
      <c:pivotFmt>
        <c:idx val="30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</c:pivotFmt>
      <c:pivotFmt>
        <c:idx val="31"/>
        <c:spPr>
          <a:solidFill>
            <a:schemeClr val="tx2">
              <a:lumMod val="25000"/>
              <a:lumOff val="75000"/>
            </a:schemeClr>
          </a:solidFill>
          <a:ln>
            <a:noFill/>
          </a:ln>
          <a:effectLst/>
        </c:spPr>
      </c:pivotFmt>
      <c:pivotFmt>
        <c:idx val="32"/>
        <c:spPr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c:spPr>
      </c:pivotFmt>
      <c:pivotFmt>
        <c:idx val="33"/>
        <c:spPr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c:spPr>
      </c:pivotFmt>
      <c:pivotFmt>
        <c:idx val="34"/>
        <c:spPr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35"/>
        <c:spPr>
          <a:solidFill>
            <a:schemeClr val="bg2">
              <a:lumMod val="90000"/>
            </a:schemeClr>
          </a:solidFill>
          <a:ln>
            <a:noFill/>
          </a:ln>
          <a:effectLst/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c:spPr>
      </c:pivotFmt>
      <c:pivotFmt>
        <c:idx val="39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</c:pivotFmt>
      <c:pivotFmt>
        <c:idx val="40"/>
        <c:spPr>
          <a:solidFill>
            <a:schemeClr val="tx2">
              <a:lumMod val="25000"/>
              <a:lumOff val="75000"/>
            </a:schemeClr>
          </a:solidFill>
          <a:ln>
            <a:noFill/>
          </a:ln>
          <a:effectLst/>
        </c:spPr>
      </c:pivotFmt>
      <c:pivotFmt>
        <c:idx val="41"/>
        <c:spPr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c:spPr>
      </c:pivotFmt>
      <c:pivotFmt>
        <c:idx val="42"/>
        <c:spPr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c:spPr>
      </c:pivotFmt>
      <c:pivotFmt>
        <c:idx val="43"/>
        <c:spPr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44"/>
        <c:spPr>
          <a:solidFill>
            <a:schemeClr val="bg2">
              <a:lumMod val="90000"/>
            </a:schemeClr>
          </a:solidFill>
          <a:ln>
            <a:noFill/>
          </a:ln>
          <a:effectLst/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c:spPr>
      </c:pivotFmt>
      <c:pivotFmt>
        <c:idx val="48"/>
        <c:spPr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c:spPr>
      </c:pivotFmt>
      <c:pivotFmt>
        <c:idx val="49"/>
        <c:spPr>
          <a:solidFill>
            <a:schemeClr val="tx2">
              <a:lumMod val="25000"/>
              <a:lumOff val="75000"/>
            </a:schemeClr>
          </a:solidFill>
          <a:ln>
            <a:noFill/>
          </a:ln>
          <a:effectLst/>
        </c:spPr>
      </c:pivotFmt>
      <c:pivotFmt>
        <c:idx val="50"/>
        <c:spPr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c:spPr>
      </c:pivotFmt>
      <c:pivotFmt>
        <c:idx val="51"/>
        <c:spPr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c:spPr>
      </c:pivotFmt>
      <c:pivotFmt>
        <c:idx val="52"/>
        <c:spPr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53"/>
        <c:spPr>
          <a:solidFill>
            <a:schemeClr val="bg2">
              <a:lumMod val="90000"/>
            </a:schemeClr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8.3333333333333332E-3"/>
          <c:y val="0.179951516477107"/>
          <c:w val="0.98888888888888893"/>
          <c:h val="0.65848461650626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'distribution of patients by age'!$B$3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5B2-4CA9-9379-25AB7602153E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5B2-4CA9-9379-25AB7602153E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5B2-4CA9-9379-25AB7602153E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5B2-4CA9-9379-25AB7602153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5B2-4CA9-9379-25AB7602153E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B2-4CA9-9379-25AB7602153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B2-4CA9-9379-25AB7602153E}"/>
              </c:ext>
            </c:extLst>
          </c:dPt>
          <c:dPt>
            <c:idx val="7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B2-4CA9-9379-25AB7602153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>
                        <a:lumMod val="10000"/>
                        <a:lumOff val="9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'distribution of patients by age'!$A$4:$A$12</c:f>
              <c:strCache>
                <c:ptCount val="8"/>
                <c:pt idx="0">
                  <c:v>51-60</c:v>
                </c:pt>
                <c:pt idx="1">
                  <c:v>61-70</c:v>
                </c:pt>
                <c:pt idx="2">
                  <c:v>41-50</c:v>
                </c:pt>
                <c:pt idx="3">
                  <c:v>31-40</c:v>
                </c:pt>
                <c:pt idx="4">
                  <c:v>71-80</c:v>
                </c:pt>
                <c:pt idx="5">
                  <c:v>21-30</c:v>
                </c:pt>
                <c:pt idx="6">
                  <c:v>81-90</c:v>
                </c:pt>
                <c:pt idx="7">
                  <c:v>11-20</c:v>
                </c:pt>
              </c:strCache>
            </c:strRef>
          </c:cat>
          <c:val>
            <c:numRef>
              <c:f>'distribution of patients by age'!$B$4:$B$12</c:f>
              <c:numCache>
                <c:formatCode>General</c:formatCode>
                <c:ptCount val="8"/>
                <c:pt idx="0">
                  <c:v>8297</c:v>
                </c:pt>
                <c:pt idx="1">
                  <c:v>8228</c:v>
                </c:pt>
                <c:pt idx="2">
                  <c:v>8209</c:v>
                </c:pt>
                <c:pt idx="3">
                  <c:v>8125</c:v>
                </c:pt>
                <c:pt idx="4">
                  <c:v>8107</c:v>
                </c:pt>
                <c:pt idx="5">
                  <c:v>8056</c:v>
                </c:pt>
                <c:pt idx="6">
                  <c:v>4035</c:v>
                </c:pt>
                <c:pt idx="7">
                  <c:v>2443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5B2-4CA9-9379-25AB760215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99188159"/>
        <c:axId val="1599182879"/>
      </c:barChart>
      <c:catAx>
        <c:axId val="1599188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2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9182879"/>
        <c:crosses val="autoZero"/>
        <c:auto val="1"/>
        <c:lblAlgn val="ctr"/>
        <c:lblOffset val="100"/>
        <c:noMultiLvlLbl val="0"/>
      </c:catAx>
      <c:valAx>
        <c:axId val="1599182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99188159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Data.xlsx]gender ratio of patients!PivotTable2</c:name>
    <c:fmtId val="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'gender ratio of patients'!$B$3</c:f>
              <c:strCache>
                <c:ptCount val="1"/>
                <c:pt idx="0">
                  <c:v>Count of Sr.NO.</c:v>
                </c:pt>
              </c:strCache>
            </c:strRef>
          </c:tx>
          <c:spPr>
            <a:solidFill>
              <a:schemeClr val="accent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DF-490D-B3AB-F4D518159203}"/>
              </c:ext>
            </c:extLst>
          </c:dPt>
          <c:cat>
            <c:strRef>
              <c:f>'gender ratio of patients'!$A$4:$A$6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'gender ratio of patients'!$B$4:$B$6</c:f>
              <c:numCache>
                <c:formatCode>General</c:formatCode>
                <c:ptCount val="2"/>
                <c:pt idx="0">
                  <c:v>27726</c:v>
                </c:pt>
                <c:pt idx="1">
                  <c:v>27774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DF-490D-B3AB-F4D518159203}"/>
            </c:ext>
          </c:extLst>
        </c:ser>
        <c:ser>
          <c:idx val="1"/>
          <c:order val="1"/>
          <c:tx>
            <c:strRef>
              <c:f>'gender ratio of patients'!$C$3</c:f>
              <c:strCache>
                <c:ptCount val="1"/>
                <c:pt idx="0">
                  <c:v>Sum of Sr.NO.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'gender ratio of patients'!$A$4:$A$6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'gender ratio of patients'!$C$4:$C$6</c:f>
              <c:numCache>
                <c:formatCode>0.00%</c:formatCode>
                <c:ptCount val="2"/>
                <c:pt idx="0">
                  <c:v>0.49913189519675888</c:v>
                </c:pt>
                <c:pt idx="1">
                  <c:v>0.50086810480324107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DF-490D-B3AB-F4D5181592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2867823"/>
        <c:axId val="1762868783"/>
      </c:barChart>
      <c:catAx>
        <c:axId val="1762867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2868783"/>
        <c:crosses val="autoZero"/>
        <c:auto val="1"/>
        <c:lblAlgn val="ctr"/>
        <c:lblOffset val="100"/>
        <c:noMultiLvlLbl val="0"/>
      </c:catAx>
      <c:valAx>
        <c:axId val="17628687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628678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1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="1">
          <a:ln>
            <a:noFill/>
          </a:ln>
          <a:solidFill>
            <a:schemeClr val="tx1"/>
          </a:solidFill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Data.xlsx]Blood group of most admitted pt!PivotTable3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5.5555555555555558E-3"/>
              <c:y val="-4.1666666666666664E-2"/>
            </c:manualLayout>
          </c:layout>
          <c:tx>
            <c:rich>
              <a:bodyPr rot="0" spcFirstLastPara="1" vertOverflow="clip" horzOverflow="clip" vert="horz" wrap="square" lIns="720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3AFE204-BD4D-435C-AA0D-13434F0F707C}" type="CATEGORYNAME">
                  <a:rPr lang="en-US" b="1">
                    <a:solidFill>
                      <a:schemeClr val="accent4">
                        <a:lumMod val="75000"/>
                      </a:schemeClr>
                    </a:solidFill>
                  </a:rPr>
                  <a:pPr>
                    <a:defRPr sz="9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t>, </a:t>
                </a:r>
                <a:fld id="{994D78F0-6D29-40DC-AD50-BA5D00DABA66}" type="VALUE"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pPr>
                    <a:defRPr sz="9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t>, </a:t>
                </a:r>
                <a:fld id="{63D934EF-E252-44B2-AEC0-D359680E7A4E}" type="PERCENTAGE"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pPr>
                    <a:defRPr sz="9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 baseline="0">
                  <a:solidFill>
                    <a:schemeClr val="accent4">
                      <a:lumMod val="75000"/>
                    </a:schemeClr>
                  </a:solidFill>
                </a:endParaRPr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720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5.5555555555555558E-3"/>
              <c:y val="-4.1666666666666664E-2"/>
            </c:manualLayout>
          </c:layout>
          <c:tx>
            <c:rich>
              <a:bodyPr rot="0" spcFirstLastPara="1" vertOverflow="clip" horzOverflow="clip" vert="horz" wrap="square" lIns="720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3AFE204-BD4D-435C-AA0D-13434F0F707C}" type="CATEGORYNAME">
                  <a:rPr lang="en-US" b="1">
                    <a:solidFill>
                      <a:schemeClr val="accent4">
                        <a:lumMod val="75000"/>
                      </a:schemeClr>
                    </a:solidFill>
                  </a:rPr>
                  <a:pPr>
                    <a:defRPr sz="9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t>, </a:t>
                </a:r>
                <a:fld id="{994D78F0-6D29-40DC-AD50-BA5D00DABA66}" type="VALUE"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pPr>
                    <a:defRPr sz="9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t>, </a:t>
                </a:r>
                <a:fld id="{63D934EF-E252-44B2-AEC0-D359680E7A4E}" type="PERCENTAGE"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pPr>
                    <a:defRPr sz="9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 baseline="0">
                  <a:solidFill>
                    <a:schemeClr val="accent4">
                      <a:lumMod val="75000"/>
                    </a:schemeClr>
                  </a:solidFill>
                </a:endParaRPr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720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5.5555555555555558E-3"/>
              <c:y val="-4.1666666666666664E-2"/>
            </c:manualLayout>
          </c:layout>
          <c:tx>
            <c:rich>
              <a:bodyPr rot="0" spcFirstLastPara="1" vertOverflow="clip" horzOverflow="clip" vert="horz" wrap="square" lIns="720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4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3AFE204-BD4D-435C-AA0D-13434F0F707C}" type="CATEGORYNAME">
                  <a:rPr lang="en-US" b="1">
                    <a:solidFill>
                      <a:schemeClr val="accent4">
                        <a:lumMod val="75000"/>
                      </a:schemeClr>
                    </a:solidFill>
                  </a:rPr>
                  <a:pPr>
                    <a:defRPr sz="9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r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t>, </a:t>
                </a:r>
                <a:fld id="{994D78F0-6D29-40DC-AD50-BA5D00DABA66}" type="VALUE"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pPr>
                    <a:defRPr sz="9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r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t>, </a:t>
                </a:r>
                <a:fld id="{63D934EF-E252-44B2-AEC0-D359680E7A4E}" type="PERCENTAGE">
                  <a:rPr lang="en-US" b="1" baseline="0">
                    <a:solidFill>
                      <a:schemeClr val="accent4">
                        <a:lumMod val="75000"/>
                      </a:schemeClr>
                    </a:solidFill>
                  </a:rPr>
                  <a:pPr>
                    <a:defRPr sz="9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="1" baseline="0">
                  <a:solidFill>
                    <a:schemeClr val="accent4">
                      <a:lumMod val="75000"/>
                    </a:schemeClr>
                  </a:solidFill>
                </a:endParaRPr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720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'Blood group of most admitted pt'!$B$3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182-47A1-B8CB-1A839E599C0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182-47A1-B8CB-1A839E599C0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182-47A1-B8CB-1A839E599C0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182-47A1-B8CB-1A839E599C0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E182-47A1-B8CB-1A839E599C0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E182-47A1-B8CB-1A839E599C0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E182-47A1-B8CB-1A839E599C0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E182-47A1-B8CB-1A839E599C0F}"/>
              </c:ext>
            </c:extLst>
          </c:dPt>
          <c:dLbls>
            <c:dLbl>
              <c:idx val="0"/>
              <c:layout>
                <c:manualLayout>
                  <c:x val="5.5555555555555558E-3"/>
                  <c:y val="-4.1666666666666664E-2"/>
                </c:manualLayout>
              </c:layout>
              <c:tx>
                <c:rich>
                  <a:bodyPr rot="0" spcFirstLastPara="1" vertOverflow="clip" horzOverflow="clip" vert="horz" wrap="square" lIns="720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accent4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3AFE204-BD4D-435C-AA0D-13434F0F707C}" type="CATEGORYNAME">
                      <a:rPr lang="en-US" b="1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pPr>
                        <a:defRPr b="1">
                          <a:solidFill>
                            <a:schemeClr val="accent4">
                              <a:lumMod val="75000"/>
                            </a:schemeClr>
                          </a:solidFill>
                        </a:defRPr>
                      </a:pPr>
                      <a:t>[CATEGORY NAME]</a:t>
                    </a:fld>
                    <a:r>
                      <a:rPr lang="en-US" b="1" baseline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, </a:t>
                    </a:r>
                    <a:fld id="{994D78F0-6D29-40DC-AD50-BA5D00DABA66}" type="VALUE">
                      <a:rPr lang="en-US" b="1" baseline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pPr>
                        <a:defRPr b="1">
                          <a:solidFill>
                            <a:schemeClr val="accent4">
                              <a:lumMod val="75000"/>
                            </a:schemeClr>
                          </a:solidFill>
                        </a:defRPr>
                      </a:pPr>
                      <a:t>[VALUE]</a:t>
                    </a:fld>
                    <a:r>
                      <a:rPr lang="en-US" b="1" baseline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t>, </a:t>
                    </a:r>
                    <a:fld id="{63D934EF-E252-44B2-AEC0-D359680E7A4E}" type="PERCENTAGE">
                      <a:rPr lang="en-US" b="1" baseline="0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a:pPr>
                        <a:defRPr b="1">
                          <a:solidFill>
                            <a:schemeClr val="accent4">
                              <a:lumMod val="75000"/>
                            </a:schemeClr>
                          </a:solidFill>
                        </a:defRPr>
                      </a:pPr>
                      <a:t>[PERCENTAGE]</a:t>
                    </a:fld>
                    <a:endParaRPr lang="en-US" b="1" baseline="0">
                      <a:solidFill>
                        <a:schemeClr val="accent4">
                          <a:lumMod val="75000"/>
                        </a:schemeClr>
                      </a:solidFill>
                    </a:endParaRP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720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182-47A1-B8CB-1A839E599C0F}"/>
                </c:ext>
              </c:extLst>
            </c:dLbl>
            <c:dLbl>
              <c:idx val="1"/>
              <c:layout>
                <c:manualLayout>
                  <c:x val="-1.3855138165174869E-16"/>
                  <c:y val="-3.88807785217681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82-47A1-B8CB-1A839E599C0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'Blood group of most admitted pt'!$A$4:$A$12</c:f>
              <c:strCache>
                <c:ptCount val="8"/>
                <c:pt idx="0">
                  <c:v>A-</c:v>
                </c:pt>
                <c:pt idx="1">
                  <c:v>A+</c:v>
                </c:pt>
                <c:pt idx="2">
                  <c:v>AB+</c:v>
                </c:pt>
                <c:pt idx="3">
                  <c:v>AB-</c:v>
                </c:pt>
                <c:pt idx="4">
                  <c:v>B+</c:v>
                </c:pt>
                <c:pt idx="5">
                  <c:v>B-</c:v>
                </c:pt>
                <c:pt idx="6">
                  <c:v>O+</c:v>
                </c:pt>
                <c:pt idx="7">
                  <c:v>O-</c:v>
                </c:pt>
              </c:strCache>
            </c:strRef>
          </c:cat>
          <c:val>
            <c:numRef>
              <c:f>'Blood group of most admitted pt'!$B$4:$B$12</c:f>
              <c:numCache>
                <c:formatCode>General</c:formatCode>
                <c:ptCount val="8"/>
                <c:pt idx="0">
                  <c:v>6969</c:v>
                </c:pt>
                <c:pt idx="1">
                  <c:v>6956</c:v>
                </c:pt>
                <c:pt idx="2">
                  <c:v>6947</c:v>
                </c:pt>
                <c:pt idx="3">
                  <c:v>6945</c:v>
                </c:pt>
                <c:pt idx="4">
                  <c:v>6945</c:v>
                </c:pt>
                <c:pt idx="5">
                  <c:v>6944</c:v>
                </c:pt>
                <c:pt idx="6">
                  <c:v>6917</c:v>
                </c:pt>
                <c:pt idx="7">
                  <c:v>6877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182-47A1-B8CB-1A839E599C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Data.xlsx]Most Patients treat by Doctor!PivotTable4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'Most Patients treat by Doctor'!$B$3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'Most Patients treat by Doctor'!$A$4:$A$15</c:f>
              <c:strCache>
                <c:ptCount val="11"/>
                <c:pt idx="0">
                  <c:v>Michael Smith</c:v>
                </c:pt>
                <c:pt idx="1">
                  <c:v>Robert Smith</c:v>
                </c:pt>
                <c:pt idx="2">
                  <c:v>John Smith</c:v>
                </c:pt>
                <c:pt idx="3">
                  <c:v>James Smith</c:v>
                </c:pt>
                <c:pt idx="4">
                  <c:v>Michael Johnson</c:v>
                </c:pt>
                <c:pt idx="5">
                  <c:v>Robert Johnson</c:v>
                </c:pt>
                <c:pt idx="6">
                  <c:v>David Smith</c:v>
                </c:pt>
                <c:pt idx="7">
                  <c:v>Michael Williams</c:v>
                </c:pt>
                <c:pt idx="8">
                  <c:v>John Johnson</c:v>
                </c:pt>
                <c:pt idx="9">
                  <c:v>Christopher Smith</c:v>
                </c:pt>
                <c:pt idx="10">
                  <c:v>Matthew Smith</c:v>
                </c:pt>
              </c:strCache>
            </c:strRef>
          </c:cat>
          <c:val>
            <c:numRef>
              <c:f>'Most Patients treat by Doctor'!$B$4:$B$15</c:f>
              <c:numCache>
                <c:formatCode>General</c:formatCode>
                <c:ptCount val="11"/>
                <c:pt idx="0">
                  <c:v>27</c:v>
                </c:pt>
                <c:pt idx="1">
                  <c:v>22</c:v>
                </c:pt>
                <c:pt idx="2">
                  <c:v>22</c:v>
                </c:pt>
                <c:pt idx="3">
                  <c:v>20</c:v>
                </c:pt>
                <c:pt idx="4">
                  <c:v>20</c:v>
                </c:pt>
                <c:pt idx="5">
                  <c:v>19</c:v>
                </c:pt>
                <c:pt idx="6">
                  <c:v>19</c:v>
                </c:pt>
                <c:pt idx="7">
                  <c:v>18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7E-48E1-AEFE-72AF29B56C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09660911"/>
        <c:axId val="1709661391"/>
      </c:barChart>
      <c:catAx>
        <c:axId val="170966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9661391"/>
        <c:crosses val="autoZero"/>
        <c:auto val="1"/>
        <c:lblAlgn val="ctr"/>
        <c:lblOffset val="100"/>
        <c:noMultiLvlLbl val="0"/>
      </c:catAx>
      <c:valAx>
        <c:axId val="17096613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0966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Data.xlsx]Highest patient in hospital!PivotTable6</c:name>
    <c:fmtId val="13"/>
  </c:pivotSource>
  <c:chart>
    <c:autoTitleDeleted val="1"/>
    <c:pivotFmts>
      <c:pivotFmt>
        <c:idx val="0"/>
        <c:spPr>
          <a:solidFill>
            <a:schemeClr val="accent1"/>
          </a:solidFill>
          <a:ln w="12700"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1">
              <a:lumMod val="9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2"/>
        <c:spPr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3"/>
        <c:spPr>
          <a:solidFill>
            <a:schemeClr val="bg1">
              <a:lumMod val="7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4"/>
        <c:spPr>
          <a:solidFill>
            <a:schemeClr val="bg1">
              <a:lumMod val="6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5"/>
        <c:spPr>
          <a:solidFill>
            <a:schemeClr val="bg1">
              <a:lumMod val="50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6"/>
        <c:spPr>
          <a:solidFill>
            <a:schemeClr val="tx1">
              <a:lumMod val="50000"/>
              <a:lumOff val="50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7"/>
        <c:spPr>
          <a:solidFill>
            <a:schemeClr val="tx1">
              <a:lumMod val="65000"/>
              <a:lumOff val="3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8"/>
        <c:spPr>
          <a:solidFill>
            <a:schemeClr val="tx1">
              <a:lumMod val="75000"/>
              <a:lumOff val="2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9"/>
        <c:spPr>
          <a:solidFill>
            <a:schemeClr val="tx1">
              <a:lumMod val="85000"/>
              <a:lumOff val="1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10"/>
        <c:spPr>
          <a:solidFill>
            <a:schemeClr val="tx2">
              <a:lumMod val="90000"/>
              <a:lumOff val="10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2700"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tx2">
              <a:lumMod val="90000"/>
              <a:lumOff val="10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13"/>
        <c:spPr>
          <a:solidFill>
            <a:schemeClr val="tx1">
              <a:lumMod val="85000"/>
              <a:lumOff val="1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14"/>
        <c:spPr>
          <a:solidFill>
            <a:schemeClr val="tx1">
              <a:lumMod val="75000"/>
              <a:lumOff val="2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15"/>
        <c:spPr>
          <a:solidFill>
            <a:schemeClr val="tx1">
              <a:lumMod val="65000"/>
              <a:lumOff val="3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16"/>
        <c:spPr>
          <a:solidFill>
            <a:schemeClr val="tx1">
              <a:lumMod val="50000"/>
              <a:lumOff val="50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17"/>
        <c:spPr>
          <a:solidFill>
            <a:schemeClr val="bg1">
              <a:lumMod val="50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18"/>
        <c:spPr>
          <a:solidFill>
            <a:schemeClr val="bg1">
              <a:lumMod val="6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19"/>
        <c:spPr>
          <a:solidFill>
            <a:schemeClr val="bg1">
              <a:lumMod val="7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20"/>
        <c:spPr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21"/>
        <c:spPr>
          <a:solidFill>
            <a:schemeClr val="bg1">
              <a:lumMod val="9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2700"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tx2">
              <a:lumMod val="90000"/>
              <a:lumOff val="10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24"/>
        <c:spPr>
          <a:solidFill>
            <a:schemeClr val="tx1">
              <a:lumMod val="85000"/>
              <a:lumOff val="1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25"/>
        <c:spPr>
          <a:solidFill>
            <a:schemeClr val="tx1">
              <a:lumMod val="75000"/>
              <a:lumOff val="2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26"/>
        <c:spPr>
          <a:solidFill>
            <a:schemeClr val="tx1">
              <a:lumMod val="65000"/>
              <a:lumOff val="3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27"/>
        <c:spPr>
          <a:solidFill>
            <a:schemeClr val="tx1">
              <a:lumMod val="50000"/>
              <a:lumOff val="50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28"/>
        <c:spPr>
          <a:solidFill>
            <a:schemeClr val="bg1">
              <a:lumMod val="50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29"/>
        <c:spPr>
          <a:solidFill>
            <a:schemeClr val="bg1">
              <a:lumMod val="6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30"/>
        <c:spPr>
          <a:solidFill>
            <a:schemeClr val="bg1">
              <a:lumMod val="7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31"/>
        <c:spPr>
          <a:solidFill>
            <a:schemeClr val="bg1">
              <a:lumMod val="85000"/>
            </a:schemeClr>
          </a:solidFill>
          <a:ln w="12700">
            <a:solidFill>
              <a:srgbClr val="92D050"/>
            </a:solidFill>
          </a:ln>
          <a:effectLst/>
        </c:spPr>
      </c:pivotFmt>
      <c:pivotFmt>
        <c:idx val="32"/>
        <c:spPr>
          <a:solidFill>
            <a:schemeClr val="bg1">
              <a:lumMod val="95000"/>
            </a:schemeClr>
          </a:solidFill>
          <a:ln w="12700">
            <a:solidFill>
              <a:srgbClr val="92D050"/>
            </a:solidFill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'Highest patient in hospital'!$B$3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rgbClr val="92D05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42-4797-98D3-2AACE9C67FE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 w="1270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42-4797-98D3-2AACE9C67FE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42-4797-98D3-2AACE9C67FED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 w="1270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42-4797-98D3-2AACE9C67FED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 w="1270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D42-4797-98D3-2AACE9C67FED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 w="1270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D42-4797-98D3-2AACE9C67FED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 w="1270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D42-4797-98D3-2AACE9C67FED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 w="1270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D42-4797-98D3-2AACE9C67FED}"/>
              </c:ext>
            </c:extLst>
          </c:dPt>
          <c:dPt>
            <c:idx val="8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 w="1270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D42-4797-98D3-2AACE9C67FED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95000"/>
                </a:schemeClr>
              </a:solidFill>
              <a:ln w="12700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D42-4797-98D3-2AACE9C67F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'Highest patient in hospital'!$A$4:$A$14</c:f>
              <c:strCache>
                <c:ptCount val="10"/>
                <c:pt idx="0">
                  <c:v>LLC Smith</c:v>
                </c:pt>
                <c:pt idx="1">
                  <c:v>Ltd Smith</c:v>
                </c:pt>
                <c:pt idx="2">
                  <c:v>Johnson PLC</c:v>
                </c:pt>
                <c:pt idx="3">
                  <c:v>Smith Ltd</c:v>
                </c:pt>
                <c:pt idx="4">
                  <c:v>Smith PLC</c:v>
                </c:pt>
                <c:pt idx="5">
                  <c:v>Smith Group</c:v>
                </c:pt>
                <c:pt idx="6">
                  <c:v>Johnson Inc</c:v>
                </c:pt>
                <c:pt idx="7">
                  <c:v>Smith Inc</c:v>
                </c:pt>
                <c:pt idx="8">
                  <c:v>Group Smith</c:v>
                </c:pt>
                <c:pt idx="9">
                  <c:v>Smith LLC</c:v>
                </c:pt>
              </c:strCache>
            </c:strRef>
          </c:cat>
          <c:val>
            <c:numRef>
              <c:f>'Highest patient in hospital'!$B$4:$B$14</c:f>
              <c:numCache>
                <c:formatCode>General</c:formatCode>
                <c:ptCount val="10"/>
                <c:pt idx="0">
                  <c:v>44</c:v>
                </c:pt>
                <c:pt idx="1">
                  <c:v>39</c:v>
                </c:pt>
                <c:pt idx="2">
                  <c:v>38</c:v>
                </c:pt>
                <c:pt idx="3">
                  <c:v>37</c:v>
                </c:pt>
                <c:pt idx="4">
                  <c:v>36</c:v>
                </c:pt>
                <c:pt idx="5">
                  <c:v>36</c:v>
                </c:pt>
                <c:pt idx="6">
                  <c:v>35</c:v>
                </c:pt>
                <c:pt idx="7">
                  <c:v>34</c:v>
                </c:pt>
                <c:pt idx="8">
                  <c:v>32</c:v>
                </c:pt>
                <c:pt idx="9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4D42-4797-98D3-2AACE9C67FE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92843519"/>
        <c:axId val="1792826239"/>
      </c:barChart>
      <c:catAx>
        <c:axId val="17928435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2826239"/>
        <c:crosses val="autoZero"/>
        <c:auto val="1"/>
        <c:lblAlgn val="ctr"/>
        <c:lblOffset val="100"/>
        <c:noMultiLvlLbl val="0"/>
      </c:catAx>
      <c:valAx>
        <c:axId val="179282623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92843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Data.xlsx]Most freqently occupied room no!PivotTable7</c:name>
    <c:fmtId val="8"/>
  </c:pivotSource>
  <c:chart>
    <c:autoTitleDeleted val="1"/>
    <c:pivotFmts>
      <c:pivotFmt>
        <c:idx val="0"/>
        <c:spPr>
          <a:solidFill>
            <a:schemeClr val="accent1">
              <a:alpha val="85000"/>
            </a:schemeClr>
          </a:solidFill>
          <a:ln w="31750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17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31750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17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31750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17"/>
          <c:spPr>
            <a:solidFill>
              <a:schemeClr val="accent1"/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'Most freqently occupied room no'!$B$3</c:f>
              <c:strCache>
                <c:ptCount val="1"/>
                <c:pt idx="0">
                  <c:v>Total</c:v>
                </c:pt>
              </c:strCache>
            </c:strRef>
          </c:tx>
          <c:spPr>
            <a:ln w="31750" cap="rnd">
              <a:solidFill>
                <a:schemeClr val="accent3">
                  <a:lumMod val="10000"/>
                  <a:lumOff val="9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rgbClr val="92D050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7030A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'Most freqently occupied room no'!$A$4:$A$16</c:f>
              <c:strCache>
                <c:ptCount val="12"/>
                <c:pt idx="0">
                  <c:v>393</c:v>
                </c:pt>
                <c:pt idx="1">
                  <c:v>491</c:v>
                </c:pt>
                <c:pt idx="2">
                  <c:v>420</c:v>
                </c:pt>
                <c:pt idx="3">
                  <c:v>104</c:v>
                </c:pt>
                <c:pt idx="4">
                  <c:v>209</c:v>
                </c:pt>
                <c:pt idx="5">
                  <c:v>392</c:v>
                </c:pt>
                <c:pt idx="6">
                  <c:v>208</c:v>
                </c:pt>
                <c:pt idx="7">
                  <c:v>446</c:v>
                </c:pt>
                <c:pt idx="8">
                  <c:v>496</c:v>
                </c:pt>
                <c:pt idx="9">
                  <c:v>214</c:v>
                </c:pt>
                <c:pt idx="10">
                  <c:v>147</c:v>
                </c:pt>
                <c:pt idx="11">
                  <c:v>279</c:v>
                </c:pt>
              </c:strCache>
            </c:strRef>
          </c:cat>
          <c:val>
            <c:numRef>
              <c:f>'Most freqently occupied room no'!$B$4:$B$16</c:f>
              <c:numCache>
                <c:formatCode>General</c:formatCode>
                <c:ptCount val="12"/>
                <c:pt idx="0">
                  <c:v>181</c:v>
                </c:pt>
                <c:pt idx="1">
                  <c:v>177</c:v>
                </c:pt>
                <c:pt idx="2">
                  <c:v>175</c:v>
                </c:pt>
                <c:pt idx="3">
                  <c:v>175</c:v>
                </c:pt>
                <c:pt idx="4">
                  <c:v>171</c:v>
                </c:pt>
                <c:pt idx="5">
                  <c:v>171</c:v>
                </c:pt>
                <c:pt idx="6">
                  <c:v>169</c:v>
                </c:pt>
                <c:pt idx="7">
                  <c:v>168</c:v>
                </c:pt>
                <c:pt idx="8">
                  <c:v>168</c:v>
                </c:pt>
                <c:pt idx="9">
                  <c:v>168</c:v>
                </c:pt>
                <c:pt idx="10">
                  <c:v>168</c:v>
                </c:pt>
                <c:pt idx="11">
                  <c:v>168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3E-4244-B6C5-8A8EA0210F6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83719391"/>
        <c:axId val="1583700191"/>
      </c:lineChart>
      <c:catAx>
        <c:axId val="1583719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all" baseline="0">
                <a:solidFill>
                  <a:schemeClr val="tx2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3700191"/>
        <c:crosses val="autoZero"/>
        <c:auto val="1"/>
        <c:lblAlgn val="ctr"/>
        <c:lblOffset val="100"/>
        <c:noMultiLvlLbl val="0"/>
      </c:catAx>
      <c:valAx>
        <c:axId val="15837001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83719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Data.xlsx]Most Common Condition!PivotTable9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888888888888895"/>
              <c:y val="-0.1203703703703704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555555555555556"/>
              <c:y val="4.166666666666666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055555555555562"/>
              <c:y val="0.12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5972222222222213"/>
              <c:y val="8.3333333333333329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3307042869641295"/>
                  <c:h val="0.11673082531350248"/>
                </c:manualLayout>
              </c15:layout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4722222222222223"/>
              <c:y val="4.6296296296296294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9583333333333333"/>
              <c:y val="-7.8703521434820692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12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244068241469816"/>
                  <c:h val="8.6182560513269169E-2"/>
                </c:manualLayout>
              </c15:layout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9583333333333333"/>
              <c:y val="-7.8703521434820692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12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244068241469816"/>
                  <c:h val="8.6182560513269169E-2"/>
                </c:manualLayout>
              </c15:layout>
            </c:ext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4722222222222223"/>
              <c:y val="4.6296296296296294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5972222222222213"/>
              <c:y val="8.3333333333333329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3307042869641295"/>
                  <c:h val="0.11673082531350248"/>
                </c:manualLayout>
              </c15:layout>
            </c:ext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055555555555562"/>
              <c:y val="0.12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555555555555556"/>
              <c:y val="4.166666666666666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888888888888895"/>
              <c:y val="-0.1203703703703704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9583333333333333"/>
              <c:y val="-7.8703521434820692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1200" b="1" i="0" u="none" strike="noStrike" kern="1200" baseline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244068241469816"/>
                  <c:h val="8.6182560513269169E-2"/>
                </c:manualLayout>
              </c15:layout>
            </c:ext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4722222222222223"/>
              <c:y val="4.6296296296296294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5972222222222213"/>
              <c:y val="8.3333333333333329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layout>
                <c:manualLayout>
                  <c:w val="0.23307042869641295"/>
                  <c:h val="0.11673082531350248"/>
                </c:manualLayout>
              </c15:layout>
            </c:ext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055555555555562"/>
              <c:y val="0.125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555555555555556"/>
              <c:y val="4.166666666666666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3888888888888895"/>
              <c:y val="-0.1203703703703704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'Most Common Condition'!$B$3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E8-4197-8280-85194F7E912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7E8-4197-8280-85194F7E912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7E8-4197-8280-85194F7E912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7E8-4197-8280-85194F7E912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7E8-4197-8280-85194F7E912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7E8-4197-8280-85194F7E9121}"/>
              </c:ext>
            </c:extLst>
          </c:dPt>
          <c:dLbls>
            <c:dLbl>
              <c:idx val="0"/>
              <c:layout>
                <c:manualLayout>
                  <c:x val="0.19583333333333333"/>
                  <c:y val="-7.8703521434820692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4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244068241469816"/>
                      <c:h val="8.618256051326916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7E8-4197-8280-85194F7E9121}"/>
                </c:ext>
              </c:extLst>
            </c:dLbl>
            <c:dLbl>
              <c:idx val="1"/>
              <c:layout>
                <c:manualLayout>
                  <c:x val="0.14722222222222223"/>
                  <c:y val="4.6296296296296294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E8-4197-8280-85194F7E9121}"/>
                </c:ext>
              </c:extLst>
            </c:dLbl>
            <c:dLbl>
              <c:idx val="2"/>
              <c:layout>
                <c:manualLayout>
                  <c:x val="0.15972222222222213"/>
                  <c:y val="8.333333333333332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307042869641295"/>
                      <c:h val="0.116730825313502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7E8-4197-8280-85194F7E9121}"/>
                </c:ext>
              </c:extLst>
            </c:dLbl>
            <c:dLbl>
              <c:idx val="3"/>
              <c:layout>
                <c:manualLayout>
                  <c:x val="-0.13055555555555562"/>
                  <c:y val="0.125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7E8-4197-8280-85194F7E9121}"/>
                </c:ext>
              </c:extLst>
            </c:dLbl>
            <c:dLbl>
              <c:idx val="4"/>
              <c:layout>
                <c:manualLayout>
                  <c:x val="-0.15555555555555556"/>
                  <c:y val="4.166666666666666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7E8-4197-8280-85194F7E9121}"/>
                </c:ext>
              </c:extLst>
            </c:dLbl>
            <c:dLbl>
              <c:idx val="5"/>
              <c:layout>
                <c:manualLayout>
                  <c:x val="-0.13888888888888895"/>
                  <c:y val="-0.1203703703703704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7E8-4197-8280-85194F7E912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'Most Common Condition'!$A$4:$A$10</c:f>
              <c:strCache>
                <c:ptCount val="6"/>
                <c:pt idx="0">
                  <c:v>Arthritis</c:v>
                </c:pt>
                <c:pt idx="1">
                  <c:v>Diabetes</c:v>
                </c:pt>
                <c:pt idx="2">
                  <c:v>Hypertension</c:v>
                </c:pt>
                <c:pt idx="3">
                  <c:v>Obesity</c:v>
                </c:pt>
                <c:pt idx="4">
                  <c:v>Cancer</c:v>
                </c:pt>
                <c:pt idx="5">
                  <c:v>Asthma</c:v>
                </c:pt>
              </c:strCache>
            </c:strRef>
          </c:cat>
          <c:val>
            <c:numRef>
              <c:f>'Most Common Condition'!$B$4:$B$10</c:f>
              <c:numCache>
                <c:formatCode>General</c:formatCode>
                <c:ptCount val="6"/>
                <c:pt idx="0">
                  <c:v>9308</c:v>
                </c:pt>
                <c:pt idx="1">
                  <c:v>9304</c:v>
                </c:pt>
                <c:pt idx="2">
                  <c:v>9245</c:v>
                </c:pt>
                <c:pt idx="3">
                  <c:v>9231</c:v>
                </c:pt>
                <c:pt idx="4">
                  <c:v>9227</c:v>
                </c:pt>
                <c:pt idx="5">
                  <c:v>9185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7E8-4197-8280-85194F7E9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[Healthcare Data.xlsx]Highest Billing for Condition!PivotTable11</c:name>
    <c:fmtId val="12"/>
  </c:pivotSource>
  <c:chart>
    <c:autoTitleDeleted val="1"/>
    <c:pivotFmts>
      <c:pivotFmt>
        <c:idx val="0"/>
        <c:spPr>
          <a:solidFill>
            <a:schemeClr val="accent1"/>
          </a:solidFill>
          <a:ln w="15875"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tx2">
              <a:lumMod val="10000"/>
              <a:lumOff val="9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2"/>
        <c:spPr>
          <a:solidFill>
            <a:schemeClr val="accent1">
              <a:lumMod val="20000"/>
              <a:lumOff val="8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3"/>
        <c:spPr>
          <a:solidFill>
            <a:schemeClr val="tx2">
              <a:lumMod val="25000"/>
              <a:lumOff val="75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4"/>
        <c:spPr>
          <a:solidFill>
            <a:schemeClr val="accent1">
              <a:lumMod val="40000"/>
              <a:lumOff val="6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5"/>
        <c:spPr>
          <a:solidFill>
            <a:schemeClr val="tx2">
              <a:lumMod val="50000"/>
              <a:lumOff val="5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6"/>
        <c:spPr>
          <a:solidFill>
            <a:schemeClr val="tx2">
              <a:lumMod val="75000"/>
              <a:lumOff val="25000"/>
            </a:schemeClr>
          </a:solidFill>
          <a:ln w="15875">
            <a:solidFill>
              <a:srgbClr val="92D050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5875"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tx2">
              <a:lumMod val="75000"/>
              <a:lumOff val="25000"/>
            </a:schemeClr>
          </a:solidFill>
          <a:ln w="15875">
            <a:solidFill>
              <a:srgbClr val="92D050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tx2">
              <a:lumMod val="50000"/>
              <a:lumOff val="5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0"/>
        <c:spPr>
          <a:solidFill>
            <a:schemeClr val="accent1">
              <a:lumMod val="40000"/>
              <a:lumOff val="6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1"/>
        <c:spPr>
          <a:solidFill>
            <a:schemeClr val="tx2">
              <a:lumMod val="25000"/>
              <a:lumOff val="75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2"/>
        <c:spPr>
          <a:solidFill>
            <a:schemeClr val="accent1">
              <a:lumMod val="20000"/>
              <a:lumOff val="8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3"/>
        <c:spPr>
          <a:solidFill>
            <a:schemeClr val="tx2">
              <a:lumMod val="10000"/>
              <a:lumOff val="9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5875">
            <a:solidFill>
              <a:srgbClr val="92D050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tx2">
              <a:lumMod val="75000"/>
              <a:lumOff val="25000"/>
            </a:schemeClr>
          </a:solidFill>
          <a:ln w="15875">
            <a:solidFill>
              <a:srgbClr val="92D050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accent2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tx2">
              <a:lumMod val="50000"/>
              <a:lumOff val="5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7"/>
        <c:spPr>
          <a:solidFill>
            <a:schemeClr val="accent1">
              <a:lumMod val="40000"/>
              <a:lumOff val="6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8"/>
        <c:spPr>
          <a:solidFill>
            <a:schemeClr val="tx2">
              <a:lumMod val="25000"/>
              <a:lumOff val="75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19"/>
        <c:spPr>
          <a:solidFill>
            <a:schemeClr val="accent1">
              <a:lumMod val="20000"/>
              <a:lumOff val="80000"/>
            </a:schemeClr>
          </a:solidFill>
          <a:ln w="15875">
            <a:solidFill>
              <a:srgbClr val="92D050"/>
            </a:solidFill>
          </a:ln>
          <a:effectLst/>
        </c:spPr>
      </c:pivotFmt>
      <c:pivotFmt>
        <c:idx val="20"/>
        <c:spPr>
          <a:solidFill>
            <a:schemeClr val="tx2">
              <a:lumMod val="10000"/>
              <a:lumOff val="90000"/>
            </a:schemeClr>
          </a:solidFill>
          <a:ln w="15875">
            <a:solidFill>
              <a:srgbClr val="92D050"/>
            </a:solidFill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'Highest Billing for Condition'!$B$3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 w="15875">
              <a:solidFill>
                <a:srgbClr val="92D05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75000"/>
                  <a:lumOff val="25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15-40AF-A5A0-262982877C50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50000"/>
                  <a:lumOff val="50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15-40AF-A5A0-262982877C5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15-40AF-A5A0-262982877C50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15-40AF-A5A0-262982877C5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315-40AF-A5A0-262982877C50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 w="1587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315-40AF-A5A0-262982877C5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 </a:t>
                    </a:r>
                    <a:fld id="{2962DDBB-A20B-4336-91C3-108598D7C81F}" type="CATEGORYNAME">
                      <a:rPr lang="en-US" baseline="0"/>
                      <a:pPr>
                        <a:defRPr b="1">
                          <a:solidFill>
                            <a:schemeClr val="accent2">
                              <a:lumMod val="75000"/>
                            </a:schemeClr>
                          </a:solidFill>
                        </a:defRPr>
                      </a:pPr>
                      <a:t>[CATEGORY NAME]</a:t>
                    </a:fld>
                    <a:r>
                      <a:rPr lang="en-US" baseline="0" dirty="0"/>
                      <a:t>, </a:t>
                    </a:r>
                    <a:fld id="{A3196963-29CE-444C-91D4-D799303274E8}" type="VALUE">
                      <a:rPr lang="en-US" baseline="0"/>
                      <a:pPr>
                        <a:defRPr b="1">
                          <a:solidFill>
                            <a:schemeClr val="accent2">
                              <a:lumMod val="75000"/>
                            </a:schemeClr>
                          </a:solidFill>
                        </a:defRPr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accent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1"/>
              <c:showVal val="1"/>
              <c:showCatName val="1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315-40AF-A5A0-262982877C5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'Highest Billing for Condition'!$A$4:$A$10</c:f>
              <c:strCache>
                <c:ptCount val="6"/>
                <c:pt idx="0">
                  <c:v>Diabetes</c:v>
                </c:pt>
                <c:pt idx="1">
                  <c:v>Obesity</c:v>
                </c:pt>
                <c:pt idx="2">
                  <c:v>Arthritis</c:v>
                </c:pt>
                <c:pt idx="3">
                  <c:v>Hypertension</c:v>
                </c:pt>
                <c:pt idx="4">
                  <c:v>Asthma</c:v>
                </c:pt>
                <c:pt idx="5">
                  <c:v>Cancer</c:v>
                </c:pt>
              </c:strCache>
            </c:strRef>
          </c:cat>
          <c:val>
            <c:numRef>
              <c:f>'Highest Billing for Condition'!$B$4:$B$10</c:f>
              <c:numCache>
                <c:formatCode>General</c:formatCode>
                <c:ptCount val="6"/>
                <c:pt idx="0">
                  <c:v>238539725.49920049</c:v>
                </c:pt>
                <c:pt idx="1">
                  <c:v>238214920.68999976</c:v>
                </c:pt>
                <c:pt idx="2">
                  <c:v>237329120.23110053</c:v>
                </c:pt>
                <c:pt idx="3">
                  <c:v>235720650.3109996</c:v>
                </c:pt>
                <c:pt idx="4">
                  <c:v>235459765.35650069</c:v>
                </c:pt>
                <c:pt idx="5">
                  <c:v>232167861.3062008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315-40AF-A5A0-262982877C5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82971663"/>
        <c:axId val="1782986063"/>
      </c:barChart>
      <c:catAx>
        <c:axId val="1782971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2986063"/>
        <c:crosses val="autoZero"/>
        <c:auto val="1"/>
        <c:lblAlgn val="ctr"/>
        <c:lblOffset val="100"/>
        <c:noMultiLvlLbl val="0"/>
      </c:catAx>
      <c:valAx>
        <c:axId val="17829860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2971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9/5/2025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9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emf"/><Relationship Id="rId5" Type="http://schemas.openxmlformats.org/officeDocument/2006/relationships/chart" Target="../charts/chart11.xml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ccesoinfohistoria.blogspot.com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r.wikipedia.org/wiki/Microsoft_Exce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emf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Doctor pointing on a large display">
            <a:extLst>
              <a:ext uri="{FF2B5EF4-FFF2-40B4-BE49-F238E27FC236}">
                <a16:creationId xmlns:a16="http://schemas.microsoft.com/office/drawing/2014/main" id="{8F02F647-7DBC-4618-AFF3-8CED69C5CD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511" y="3730104"/>
            <a:ext cx="12271022" cy="2120270"/>
          </a:xfrm>
        </p:spPr>
        <p:txBody>
          <a:bodyPr/>
          <a:lstStyle/>
          <a:p>
            <a:r>
              <a:rPr lang="en-US" sz="4000" dirty="0"/>
              <a:t>Healthcare Data Analysis using Excel / ETL Tools/ power bi</a:t>
            </a:r>
            <a:endParaRPr lang="en-IN" sz="4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857D70-F12B-4E1B-99F8-92DAD4349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556" y="6208592"/>
            <a:ext cx="5116444" cy="620016"/>
          </a:xfrm>
          <a:gradFill>
            <a:gsLst>
              <a:gs pos="800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pPr lvl="0"/>
            <a:r>
              <a:rPr lang="en-US" dirty="0"/>
              <a:t>Exploratory Data Analysis (EDA)</a:t>
            </a:r>
            <a:endParaRPr lang="en-IN" dirty="0"/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C85C272F-FCB2-478D-9E03-EC734D1AB6C0}"/>
              </a:ext>
            </a:extLst>
          </p:cNvPr>
          <p:cNvSpPr/>
          <p:nvPr/>
        </p:nvSpPr>
        <p:spPr bwMode="white">
          <a:xfrm>
            <a:off x="3799973" y="556384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36CB0-4ED9-43FA-81D5-6D322579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8998" y="5638532"/>
            <a:ext cx="2885950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Group of people in a science lab working">
            <a:extLst>
              <a:ext uri="{FF2B5EF4-FFF2-40B4-BE49-F238E27FC236}">
                <a16:creationId xmlns:a16="http://schemas.microsoft.com/office/drawing/2014/main" id="{634673D1-FDF8-445C-9EC3-CEE2865DFD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000" y="179109"/>
            <a:ext cx="11832000" cy="651392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25444F-B85F-42E8-9E0A-A625CA1FD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49978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552A8EC-94C7-EF60-8B2C-CBE593558B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684592"/>
              </p:ext>
            </p:extLst>
          </p:nvPr>
        </p:nvGraphicFramePr>
        <p:xfrm>
          <a:off x="514350" y="1307026"/>
          <a:ext cx="11377613" cy="5243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3C63B204-2F34-6498-24A5-EE53E652675B}"/>
              </a:ext>
            </a:extLst>
          </p:cNvPr>
          <p:cNvSpPr txBox="1">
            <a:spLocks/>
          </p:cNvSpPr>
          <p:nvPr/>
        </p:nvSpPr>
        <p:spPr>
          <a:xfrm>
            <a:off x="623600" y="420027"/>
            <a:ext cx="7508712" cy="5546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800" b="0" kern="1200" cap="none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Most Frequently Occupied Room</a:t>
            </a:r>
          </a:p>
        </p:txBody>
      </p:sp>
      <p:sp>
        <p:nvSpPr>
          <p:cNvPr id="20" name="object 7" descr="Beige rectangle">
            <a:extLst>
              <a:ext uri="{FF2B5EF4-FFF2-40B4-BE49-F238E27FC236}">
                <a16:creationId xmlns:a16="http://schemas.microsoft.com/office/drawing/2014/main" id="{11B6AACC-C6E2-C84D-B36C-AE3CCD3F5C57}"/>
              </a:ext>
            </a:extLst>
          </p:cNvPr>
          <p:cNvSpPr/>
          <p:nvPr/>
        </p:nvSpPr>
        <p:spPr bwMode="white">
          <a:xfrm flipV="1">
            <a:off x="623600" y="1000780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D5B167-3528-90D5-7959-C48E861258BA}"/>
              </a:ext>
            </a:extLst>
          </p:cNvPr>
          <p:cNvSpPr txBox="1"/>
          <p:nvPr/>
        </p:nvSpPr>
        <p:spPr>
          <a:xfrm>
            <a:off x="7038975" y="420027"/>
            <a:ext cx="4638675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800000"/>
                </a:highlight>
              </a:rPr>
              <a:t>Summary: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Room 393 is the most frequently occupied (181 times).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Other high-occupancy rooms: 491 (177), 420 (175), 104 (175).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Occupancy gradually declines across other rooms (168–171 range).</a:t>
            </a:r>
            <a:endParaRPr lang="en-IN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4F4AD8-FC58-C48B-692B-675881624082}"/>
              </a:ext>
            </a:extLst>
          </p:cNvPr>
          <p:cNvSpPr txBox="1"/>
          <p:nvPr/>
        </p:nvSpPr>
        <p:spPr>
          <a:xfrm>
            <a:off x="514350" y="4821249"/>
            <a:ext cx="46386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800000"/>
                </a:highlight>
              </a:rPr>
              <a:t>Prediction:</a:t>
            </a:r>
            <a:endParaRPr lang="en-US" sz="13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Room 393 may continue to have highest demand, indicating either its preferred location or better facilities.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Similar rooms with high usage may experience faster wear and tear over time.</a:t>
            </a:r>
            <a:endParaRPr lang="en-IN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064E4D-F79F-6852-E337-720D8AD36412}"/>
              </a:ext>
            </a:extLst>
          </p:cNvPr>
          <p:cNvSpPr txBox="1"/>
          <p:nvPr/>
        </p:nvSpPr>
        <p:spPr>
          <a:xfrm>
            <a:off x="5037806" y="2502964"/>
            <a:ext cx="57635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accent1">
                    <a:lumMod val="75000"/>
                  </a:schemeClr>
                </a:solidFill>
                <a:highlight>
                  <a:srgbClr val="800000"/>
                </a:highlight>
              </a:rPr>
              <a:t>Recommendations: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Inspect and maintain Room 393 regularly to avoid service disruption.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Distribute patient allocation more evenly to optimize room usage.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1">
                    <a:lumMod val="75000"/>
                  </a:schemeClr>
                </a:solidFill>
              </a:rPr>
              <a:t>Analyze reasons for preference (location, size, proximity to wards) and apply improvements to lower-occupancy rooms.</a:t>
            </a:r>
            <a:endParaRPr lang="en-IN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82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E6333D-C549-4A57-B609-2FA2E790D9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2099" y="939927"/>
            <a:ext cx="7559675" cy="360000"/>
          </a:xfrm>
          <a:noFill/>
        </p:spPr>
        <p:txBody>
          <a:bodyPr/>
          <a:lstStyle/>
          <a:p>
            <a:r>
              <a:rPr lang="en-US" dirty="0"/>
              <a:t>Condition Burden &amp; Resource Impact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6B3C27-6F19-41D2-88CA-8A7CFB28C1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A0D72C-D227-4776-9E3B-8D09F58D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88" y="411480"/>
            <a:ext cx="7560000" cy="370166"/>
          </a:xfrm>
        </p:spPr>
        <p:txBody>
          <a:bodyPr/>
          <a:lstStyle/>
          <a:p>
            <a:r>
              <a:rPr lang="en-US" dirty="0"/>
              <a:t>Medical Condition  Analysis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16593983-AEC5-4450-A5CD-B66EE3F91D94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1DCABD-AD77-4779-2083-EC5D3FF84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3136927"/>
              </p:ext>
            </p:extLst>
          </p:nvPr>
        </p:nvGraphicFramePr>
        <p:xfrm>
          <a:off x="6381751" y="1322787"/>
          <a:ext cx="5464488" cy="5189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3EB9666-809D-EC3C-535D-B98DD7E37BB4}"/>
              </a:ext>
            </a:extLst>
          </p:cNvPr>
          <p:cNvSpPr txBox="1">
            <a:spLocks/>
          </p:cNvSpPr>
          <p:nvPr/>
        </p:nvSpPr>
        <p:spPr>
          <a:xfrm>
            <a:off x="1150613" y="1659929"/>
            <a:ext cx="1821187" cy="37016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Key Insights</a:t>
            </a:r>
            <a:endParaRPr lang="en-US" noProof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C603484D-E0D0-AC74-AE2A-25B8806BCD44}"/>
              </a:ext>
            </a:extLst>
          </p:cNvPr>
          <p:cNvSpPr/>
          <p:nvPr/>
        </p:nvSpPr>
        <p:spPr>
          <a:xfrm>
            <a:off x="750674" y="2087245"/>
            <a:ext cx="2773576" cy="1861744"/>
          </a:xfrm>
          <a:prstGeom prst="flowChartManualOperation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D161D2-1BF9-81BA-7EF2-BF0FFDB12B51}"/>
              </a:ext>
            </a:extLst>
          </p:cNvPr>
          <p:cNvSpPr txBox="1"/>
          <p:nvPr/>
        </p:nvSpPr>
        <p:spPr>
          <a:xfrm>
            <a:off x="1076284" y="2083376"/>
            <a:ext cx="2122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Most Common Condition:Arthritis (9,308 patients) is the most prevalent condition, followed closely by Diabetes (9,304) and Hypertension (9,245).Longest Hospital Stay:Arthritis also accounts for the highest admit days (144,436), indicating significant resource utilization.Asthma and Diabetes follow with high hospitalization days</a:t>
            </a:r>
            <a:endParaRPr lang="en-IN" sz="10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44942E7-CF5C-4D3D-F1A7-78C121C22663}"/>
              </a:ext>
            </a:extLst>
          </p:cNvPr>
          <p:cNvSpPr txBox="1">
            <a:spLocks/>
          </p:cNvSpPr>
          <p:nvPr/>
        </p:nvSpPr>
        <p:spPr>
          <a:xfrm>
            <a:off x="4220044" y="2813983"/>
            <a:ext cx="1821187" cy="37016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Prediction</a:t>
            </a:r>
            <a:endParaRPr lang="en-US" noProof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Flowchart: Manual Operation 18">
            <a:extLst>
              <a:ext uri="{FF2B5EF4-FFF2-40B4-BE49-F238E27FC236}">
                <a16:creationId xmlns:a16="http://schemas.microsoft.com/office/drawing/2014/main" id="{1DAF0D6A-108C-86F0-00BD-B93FDEC7801D}"/>
              </a:ext>
            </a:extLst>
          </p:cNvPr>
          <p:cNvSpPr/>
          <p:nvPr/>
        </p:nvSpPr>
        <p:spPr>
          <a:xfrm>
            <a:off x="3771000" y="3249295"/>
            <a:ext cx="2773576" cy="1861744"/>
          </a:xfrm>
          <a:prstGeom prst="flowChartManualOperation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A83C65-59AE-AE68-0375-E9F3E3C04CA6}"/>
              </a:ext>
            </a:extLst>
          </p:cNvPr>
          <p:cNvSpPr txBox="1"/>
          <p:nvPr/>
        </p:nvSpPr>
        <p:spPr>
          <a:xfrm>
            <a:off x="4181476" y="3429000"/>
            <a:ext cx="1926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Arthritis will remain the top driver of admissions and hospital stay, increasing demand for long-term care.</a:t>
            </a:r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Chronic conditions (Diabetes, Hypertension, Obesity) will continue to rise, straining hospital capacity.</a:t>
            </a:r>
            <a:endParaRPr lang="en-IN" sz="100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1CB0863-D270-E843-F495-6BEF7B3FC675}"/>
              </a:ext>
            </a:extLst>
          </p:cNvPr>
          <p:cNvSpPr txBox="1">
            <a:spLocks/>
          </p:cNvSpPr>
          <p:nvPr/>
        </p:nvSpPr>
        <p:spPr>
          <a:xfrm>
            <a:off x="860567" y="4213784"/>
            <a:ext cx="1821187" cy="37016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Recommendations</a:t>
            </a:r>
            <a:endParaRPr lang="en-US" noProof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Flowchart: Manual Operation 22">
            <a:extLst>
              <a:ext uri="{FF2B5EF4-FFF2-40B4-BE49-F238E27FC236}">
                <a16:creationId xmlns:a16="http://schemas.microsoft.com/office/drawing/2014/main" id="{6CB8A2C9-9AEC-F1FF-94ED-E9E4657F6132}"/>
              </a:ext>
            </a:extLst>
          </p:cNvPr>
          <p:cNvSpPr/>
          <p:nvPr/>
        </p:nvSpPr>
        <p:spPr>
          <a:xfrm>
            <a:off x="141715" y="4637231"/>
            <a:ext cx="3267714" cy="2132297"/>
          </a:xfrm>
          <a:prstGeom prst="flowChartManualOperation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F3269D-F295-1468-B30E-7E6C567ECDD8}"/>
              </a:ext>
            </a:extLst>
          </p:cNvPr>
          <p:cNvSpPr txBox="1"/>
          <p:nvPr/>
        </p:nvSpPr>
        <p:spPr>
          <a:xfrm>
            <a:off x="586271" y="4611231"/>
            <a:ext cx="23697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Expand arthritis management programs (physiotherapy, pain management, home-care options).</a:t>
            </a:r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Promote preventive lifestyle campaigns to control Diabetes, Hypertension, and Obesity.</a:t>
            </a:r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Implement care pathway optimization to reduce unnecessary hospital stays.</a:t>
            </a:r>
          </a:p>
          <a:p>
            <a:pPr algn="ctr"/>
            <a:endParaRPr lang="en-US" sz="1000" dirty="0"/>
          </a:p>
          <a:p>
            <a:pPr algn="ctr"/>
            <a:r>
              <a:rPr lang="en-US" sz="1000" dirty="0"/>
              <a:t>Allocate more rehabilitation resources to speed up recovery and free up hospital beds.</a:t>
            </a:r>
            <a:endParaRPr lang="en-IN" sz="1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5610C3-5AFE-AAB0-C70D-A1F5DDFC0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885" y="3105670"/>
            <a:ext cx="2522220" cy="14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9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A93DB-B3B6-47AF-84B6-0AE60CEEF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0" y="1755578"/>
            <a:ext cx="4857750" cy="1551995"/>
          </a:xfrm>
        </p:spPr>
        <p:txBody>
          <a:bodyPr/>
          <a:lstStyle/>
          <a:p>
            <a:r>
              <a:rPr lang="en-US" b="1" noProof="1">
                <a:solidFill>
                  <a:schemeClr val="accent2"/>
                </a:solidFill>
                <a:latin typeface="+mj-lt"/>
              </a:rPr>
              <a:t>Key Insights: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Diabetes has the highest total billing amount (238,539,725.5).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Closely followed by Obesity (238,214,920.7) and Arthritis (237,329,120.2)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.All chronic conditions show very high financial impact, with Cancer being slightly lower.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38-2109-4A32-9B61-7046301BA0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1D6D94-B2BB-401E-AACC-F5CA79C890E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095500" y="3429000"/>
            <a:ext cx="8105775" cy="1317424"/>
          </a:xfrm>
        </p:spPr>
        <p:txBody>
          <a:bodyPr/>
          <a:lstStyle/>
          <a:p>
            <a:r>
              <a:rPr lang="en-US" b="1" noProof="1">
                <a:solidFill>
                  <a:schemeClr val="accent2"/>
                </a:solidFill>
                <a:latin typeface="+mj-lt"/>
              </a:rPr>
              <a:t>Prediction: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Diabetes-related costs are likely to keep rising due to lifetime treatment needs (medication, complications).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Obesity and Arthritis will also remain major contributors to healthcare expenses.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6FF8FD-032B-4D36-A8A8-4808293CC3D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095500" y="4867850"/>
            <a:ext cx="8277225" cy="1317424"/>
          </a:xfrm>
        </p:spPr>
        <p:txBody>
          <a:bodyPr/>
          <a:lstStyle/>
          <a:p>
            <a:r>
              <a:rPr lang="en-US" b="1" noProof="1">
                <a:solidFill>
                  <a:schemeClr val="accent2"/>
                </a:solidFill>
                <a:latin typeface="+mj-lt"/>
              </a:rPr>
              <a:t>Recommendations: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Implement preventive programs to reduce long-term diabetes and obesity costs.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Negotiate cost-effective treatment protocols for chronic conditions.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Encourage patient education to improve self-management and reduce hospital-based expenses.. </a:t>
            </a:r>
          </a:p>
          <a:p>
            <a:endParaRPr lang="en-US" sz="1200" dirty="0"/>
          </a:p>
        </p:txBody>
      </p:sp>
      <p:sp>
        <p:nvSpPr>
          <p:cNvPr id="11" name="object 7" descr="Beige rectangle">
            <a:extLst>
              <a:ext uri="{FF2B5EF4-FFF2-40B4-BE49-F238E27FC236}">
                <a16:creationId xmlns:a16="http://schemas.microsoft.com/office/drawing/2014/main" id="{0EF37AB9-30F5-41E6-9478-F4DEF99FA9B7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88D06C-C77C-313D-B421-103243B57E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2099" y="893291"/>
            <a:ext cx="7559675" cy="360000"/>
          </a:xfrm>
          <a:noFill/>
        </p:spPr>
        <p:txBody>
          <a:bodyPr/>
          <a:lstStyle/>
          <a:p>
            <a:r>
              <a:rPr lang="en-US" dirty="0"/>
              <a:t>Medical Condition with Highest Billing Amount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90EAF2B-1577-C250-A114-8609D7655A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811959"/>
            <a:ext cx="1095375" cy="1095375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6B3C32DE-64D9-E905-8D3C-DA6053D60E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Picture Placeholder 22" descr="A hand writing on a transparent board&#10;&#10;AI-generated content may be incorrect.">
            <a:extLst>
              <a:ext uri="{FF2B5EF4-FFF2-40B4-BE49-F238E27FC236}">
                <a16:creationId xmlns:a16="http://schemas.microsoft.com/office/drawing/2014/main" id="{29CDDFDD-9718-82A2-2D06-5309C2019B8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3A929A5E-62F9-C139-79B8-9E0C0AA1A3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7175139"/>
              </p:ext>
            </p:extLst>
          </p:nvPr>
        </p:nvGraphicFramePr>
        <p:xfrm>
          <a:off x="6657974" y="1219918"/>
          <a:ext cx="5264463" cy="2440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10891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22E43-C110-41B5-9E8C-BBA2A6D72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F173E3BB-F601-4F0E-90AC-4E1473812240}"/>
              </a:ext>
            </a:extLst>
          </p:cNvPr>
          <p:cNvSpPr/>
          <p:nvPr/>
        </p:nvSpPr>
        <p:spPr bwMode="white">
          <a:xfrm flipV="1">
            <a:off x="581531" y="904722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CE4397A-EB6D-A617-8BF3-84ADB9B725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1531" y="406459"/>
            <a:ext cx="7559675" cy="360000"/>
          </a:xfrm>
          <a:noFill/>
        </p:spPr>
        <p:txBody>
          <a:bodyPr/>
          <a:lstStyle/>
          <a:p>
            <a:r>
              <a:rPr lang="en-US" dirty="0"/>
              <a:t>Age-wise Distribution of Medical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315F98-8EF5-79FC-3998-9F775C3B7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81" y="3874770"/>
            <a:ext cx="10119450" cy="21831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F549B2C-0B6E-3779-8705-376A0DCA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09" y="1445895"/>
            <a:ext cx="3910965" cy="19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7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94A5D1B-B8BE-4CE8-8D90-3F36D4EADD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000" y="179109"/>
            <a:ext cx="11832000" cy="6513922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C9191F1-E8DF-4B64-8A28-BC458F6A0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4CEA7-D60A-47AE-A867-C557D000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22E43-C110-41B5-9E8C-BBA2A6D72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F173E3BB-F601-4F0E-90AC-4E1473812240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95F846-74AF-19F6-DBF4-63504AB7FB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1829944"/>
              </p:ext>
            </p:extLst>
          </p:nvPr>
        </p:nvGraphicFramePr>
        <p:xfrm>
          <a:off x="722099" y="1797260"/>
          <a:ext cx="5250076" cy="4444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6CDF0E8-5E6B-3C3D-0A78-1CA3DA866454}"/>
              </a:ext>
            </a:extLst>
          </p:cNvPr>
          <p:cNvSpPr txBox="1">
            <a:spLocks/>
          </p:cNvSpPr>
          <p:nvPr/>
        </p:nvSpPr>
        <p:spPr>
          <a:xfrm>
            <a:off x="737900" y="1353477"/>
            <a:ext cx="7508712" cy="5546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800" b="0" kern="1200" cap="none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Insurance Provider Distribution &amp; Billing Impact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336C8F-6672-1C45-5BB4-32B1AABD6A08}"/>
              </a:ext>
            </a:extLst>
          </p:cNvPr>
          <p:cNvSpPr txBox="1"/>
          <p:nvPr/>
        </p:nvSpPr>
        <p:spPr>
          <a:xfrm>
            <a:off x="6514274" y="1908120"/>
            <a:ext cx="50387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800000"/>
                </a:highlight>
              </a:rPr>
              <a:t>Summary: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Cigna covers the highest number of patients (11,249) and has the largest billing amount (287M).Medicare and UnitedHealthcare follow closely, with billing amounts of 285M and 282M respectively.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Patient distribution across providers is relatively balanced, with each covering ~20% of total patients.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800000"/>
                </a:highlight>
              </a:rPr>
              <a:t>Prediction: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Cigna is likely to remain the dominant provider, contributing most to hospital revenue.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Balanced distribution suggests no major dependency on a single insurer, but Cigna’s lead may grow.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9B2856-9F6B-95A5-A99F-DD3BE0D2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23" y="6142703"/>
            <a:ext cx="5157704" cy="278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CDE919-E649-E04B-E310-0E6FE1696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526" y="1974554"/>
            <a:ext cx="2873317" cy="2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76411-5FEE-2D38-D5E6-F012792F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136309E-826E-FD2C-7470-32E2267B4D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000" y="179109"/>
            <a:ext cx="11832000" cy="6513922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5C475B7-6C7D-301B-8827-CFE10ACF2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0505E-E613-E279-A190-F4E7E093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ACF1A-7ECA-7F5E-E3BF-22183680A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CA34A216-4291-C73B-0D98-13A5A940040B}"/>
              </a:ext>
            </a:extLst>
          </p:cNvPr>
          <p:cNvSpPr/>
          <p:nvPr/>
        </p:nvSpPr>
        <p:spPr bwMode="white">
          <a:xfrm flipV="1">
            <a:off x="722099" y="12770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7F55E35-2F18-7CD2-F716-C6DCF9B20408}"/>
              </a:ext>
            </a:extLst>
          </p:cNvPr>
          <p:cNvSpPr txBox="1">
            <a:spLocks/>
          </p:cNvSpPr>
          <p:nvPr/>
        </p:nvSpPr>
        <p:spPr>
          <a:xfrm>
            <a:off x="401998" y="1353477"/>
            <a:ext cx="7508712" cy="5546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800" b="0" kern="1200" cap="none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Highest Billing Amount of Medical Condition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DBC112-0B9A-8E7C-3BFE-B109F10EFE41}"/>
              </a:ext>
            </a:extLst>
          </p:cNvPr>
          <p:cNvSpPr txBox="1"/>
          <p:nvPr/>
        </p:nvSpPr>
        <p:spPr>
          <a:xfrm>
            <a:off x="6235844" y="1908120"/>
            <a:ext cx="562479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800000"/>
                </a:highlight>
              </a:rPr>
              <a:t>Summary:</a:t>
            </a:r>
          </a:p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Diabetes accounts for the highest billing amount (238.5M).</a:t>
            </a:r>
          </a:p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Obesity (238.2M) and Arthritis (237.3M) follow very closely.</a:t>
            </a:r>
          </a:p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Cancer (232.1M) has the lowest total billing among the listed conditions.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highlight>
                  <a:srgbClr val="800000"/>
                </a:highlight>
              </a:rPr>
              <a:t>Prediction:</a:t>
            </a:r>
          </a:p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Diabetes-related healthcare costs will continue to rise due to chronic nature and long-term treatment.</a:t>
            </a:r>
          </a:p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Obesity and Arthritis will remain major cost drivers, potentially increasing as lifestyle factors worsen.</a:t>
            </a:r>
            <a:endParaRPr lang="en-IN" sz="15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C5B110-EE75-1DCA-DB59-A4E32321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23" y="6142703"/>
            <a:ext cx="5157704" cy="278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EF08A-2F84-412A-EC5E-5530A7494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23" y="5668230"/>
            <a:ext cx="5157704" cy="426708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A929A5E-62F9-C139-79B8-9E0C0AA1A3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612061"/>
              </p:ext>
            </p:extLst>
          </p:nvPr>
        </p:nvGraphicFramePr>
        <p:xfrm>
          <a:off x="737900" y="2026455"/>
          <a:ext cx="5483544" cy="3226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750DD10-C368-4580-ED93-A501DDD6F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303" y="4946364"/>
            <a:ext cx="438912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51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sitting at a desk with multiple computer screens&#10;&#10;AI-generated content may be incorrect.">
            <a:extLst>
              <a:ext uri="{FF2B5EF4-FFF2-40B4-BE49-F238E27FC236}">
                <a16:creationId xmlns:a16="http://schemas.microsoft.com/office/drawing/2014/main" id="{B4A3C20D-1772-9646-264F-FB184BDF4C9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7F5BF1-88DB-42F2-98A6-4C7FBFC31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12630151" cy="6857999"/>
          </a:xfrm>
          <a:solidFill>
            <a:schemeClr val="tx2">
              <a:alpha val="86000"/>
            </a:schemeClr>
          </a:solidFill>
        </p:spPr>
        <p:txBody>
          <a:bodyPr/>
          <a:lstStyle/>
          <a:p>
            <a:r>
              <a:rPr lang="en-US" sz="3500" dirty="0"/>
              <a:t>Key Findings: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E363B-55F5-4528-8A9D-A5D90055CD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25" y="1824276"/>
            <a:ext cx="7762875" cy="3762294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dirty="0"/>
              <a:t>Age Distribution: Majority of patients are 31–70 years, with a peak in 51–60 (8,297 patients).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dirty="0"/>
              <a:t>Gender: Almost equal distribution (Males: 50.09%, Females: 49.91%).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dirty="0"/>
              <a:t>Blood Type: A- is slightly more common but all types are fairly balanced.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dirty="0"/>
              <a:t>Medical Conditions: Arthritis is most common (9,308 patients) and also causes longest hospital stays (144k days).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dirty="0"/>
              <a:t>Billing: Diabetes generates the highest billing amount (238M), followed by Obesity and Arthritis.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dirty="0"/>
              <a:t>Doctors: Michael Smith treated the most patients (27 cases).Hospital Inflow: Top hospital recorded 44 patients, highest among all.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dirty="0"/>
              <a:t>Room Occupancy: Room 393 is most frequently occupied (181 times).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500" dirty="0"/>
              <a:t>Insurance: Cigna covers the highest patients and billing share (287M).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F39051-1049-4508-8373-6A289966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99" y="2238573"/>
            <a:ext cx="10629202" cy="119042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2D7851E8-1907-4C8A-A16F-E461B5BFA940}"/>
              </a:ext>
            </a:extLst>
          </p:cNvPr>
          <p:cNvSpPr/>
          <p:nvPr/>
        </p:nvSpPr>
        <p:spPr bwMode="white">
          <a:xfrm flipV="1">
            <a:off x="823699" y="3267793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954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A31A8-CD85-5510-6303-B935300B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holding a glowing screen&#10;&#10;AI-generated content may be incorrect.">
            <a:extLst>
              <a:ext uri="{FF2B5EF4-FFF2-40B4-BE49-F238E27FC236}">
                <a16:creationId xmlns:a16="http://schemas.microsoft.com/office/drawing/2014/main" id="{E9FF5308-92C2-115D-F353-223EE87AFE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15800" cy="3458698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DB780BFE-8473-6492-FE3D-60C8109A5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057" y="970970"/>
            <a:ext cx="7560000" cy="848490"/>
          </a:xfrm>
        </p:spPr>
        <p:txBody>
          <a:bodyPr/>
          <a:lstStyle/>
          <a:p>
            <a:r>
              <a:rPr lang="en-IN" sz="5000" dirty="0"/>
              <a:t>Predictions</a:t>
            </a:r>
            <a:endParaRPr lang="en-US" sz="5000" b="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73373-17AB-726D-C5C9-0C49A5525E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028857-F09E-571D-34D4-91189AB774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0537" y="2561442"/>
            <a:ext cx="9934576" cy="17945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500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Chronic conditions (Arthritis, Diabetes, Hypertension) will continue to dominate patient load and resource consumption.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Mid-age adults (31–70) will remain the largest affected group.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noProof="1">
                <a:solidFill>
                  <a:schemeClr val="accent1">
                    <a:lumMod val="50000"/>
                  </a:schemeClr>
                </a:solidFill>
              </a:rPr>
              <a:t>High-demand hospitals and rooms will continue to face pressure if not managed strategically.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noProof="1">
                <a:solidFill>
                  <a:schemeClr val="accent1">
                    <a:lumMod val="50000"/>
                  </a:schemeClr>
                </a:solidFill>
              </a:rPr>
              <a:t>Cigna will likely remain the top insurance provider, further increasing its share</a:t>
            </a:r>
            <a:r>
              <a:rPr lang="en-US" sz="1500" noProof="1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30" name="object 7" descr="Beige rectangle">
            <a:extLst>
              <a:ext uri="{FF2B5EF4-FFF2-40B4-BE49-F238E27FC236}">
                <a16:creationId xmlns:a16="http://schemas.microsoft.com/office/drawing/2014/main" id="{3A49AA09-4319-4598-1E90-28DE216D8029}"/>
              </a:ext>
            </a:extLst>
          </p:cNvPr>
          <p:cNvSpPr/>
          <p:nvPr/>
        </p:nvSpPr>
        <p:spPr bwMode="white">
          <a:xfrm flipV="1">
            <a:off x="797057" y="1885013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2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F97C4-2883-B311-7C66-F0D7E1ECF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Scientist looking at test tube">
            <a:extLst>
              <a:ext uri="{FF2B5EF4-FFF2-40B4-BE49-F238E27FC236}">
                <a16:creationId xmlns:a16="http://schemas.microsoft.com/office/drawing/2014/main" id="{CF2C486F-E6A7-19A5-A1E5-895F45EA604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4594FF-A72F-64D4-819E-D2ECCF6CB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A3CE2-2101-F0BD-486A-0EDC49DFD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BHAGWATI PRAJAPAT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7AD66-4A8F-D925-53C4-67213E2EC0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bhagawatipararaiya@gmail.com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A53CD3-B35F-6541-CDBD-B6CC45BBF5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9587392770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99371A-E31C-43C1-B882-2F356D5DCA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DATA ANALYST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9A3D8A-085F-954F-D196-4054CAA0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99" y="2238573"/>
            <a:ext cx="10629202" cy="119042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5D9DA327-840D-B2F8-C494-DB7B93D847AD}"/>
              </a:ext>
            </a:extLst>
          </p:cNvPr>
          <p:cNvSpPr/>
          <p:nvPr/>
        </p:nvSpPr>
        <p:spPr bwMode="white">
          <a:xfrm flipV="1">
            <a:off x="1204699" y="3791668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6" name="Group 45" descr="Icon Phone">
            <a:extLst>
              <a:ext uri="{FF2B5EF4-FFF2-40B4-BE49-F238E27FC236}">
                <a16:creationId xmlns:a16="http://schemas.microsoft.com/office/drawing/2014/main" id="{802B5DBC-8758-5DA8-AD0D-A4EFC80E6F88}"/>
              </a:ext>
            </a:extLst>
          </p:cNvPr>
          <p:cNvGrpSpPr/>
          <p:nvPr/>
        </p:nvGrpSpPr>
        <p:grpSpPr>
          <a:xfrm>
            <a:off x="1365937" y="5637315"/>
            <a:ext cx="297521" cy="297521"/>
            <a:chOff x="1334697" y="5606075"/>
            <a:chExt cx="360000" cy="360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20DEDA7-1B37-0B43-874A-60FD658BA03C}"/>
                </a:ext>
              </a:extLst>
            </p:cNvPr>
            <p:cNvSpPr/>
            <p:nvPr/>
          </p:nvSpPr>
          <p:spPr>
            <a:xfrm>
              <a:off x="1423220" y="5624464"/>
              <a:ext cx="257175" cy="257175"/>
            </a:xfrm>
            <a:custGeom>
              <a:avLst/>
              <a:gdLst>
                <a:gd name="connsiteX0" fmla="*/ 0 w 257175"/>
                <a:gd name="connsiteY0" fmla="*/ 163664 h 257175"/>
                <a:gd name="connsiteX1" fmla="*/ 163664 w 257175"/>
                <a:gd name="connsiteY1" fmla="*/ 0 h 257175"/>
                <a:gd name="connsiteX2" fmla="*/ 261323 w 257175"/>
                <a:gd name="connsiteY2" fmla="*/ 97659 h 257175"/>
                <a:gd name="connsiteX3" fmla="*/ 97659 w 257175"/>
                <a:gd name="connsiteY3" fmla="*/ 2613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57175">
                  <a:moveTo>
                    <a:pt x="0" y="163664"/>
                  </a:moveTo>
                  <a:lnTo>
                    <a:pt x="163664" y="0"/>
                  </a:lnTo>
                  <a:lnTo>
                    <a:pt x="261323" y="97659"/>
                  </a:lnTo>
                  <a:lnTo>
                    <a:pt x="97659" y="261323"/>
                  </a:lnTo>
                  <a:close/>
                </a:path>
              </a:pathLst>
            </a:custGeom>
            <a:noFill/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FCA821-AA8B-76AE-E5DC-E274AEAF8292}"/>
                </a:ext>
              </a:extLst>
            </p:cNvPr>
            <p:cNvSpPr/>
            <p:nvPr/>
          </p:nvSpPr>
          <p:spPr>
            <a:xfrm>
              <a:off x="1491815" y="5800385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17145 w 9525"/>
                <a:gd name="connsiteY1" fmla="*/ 180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17145" y="18098"/>
                  </a:lnTo>
                </a:path>
              </a:pathLst>
            </a:custGeom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54DEAD-F246-8F10-828E-0ED86EF83A6C}"/>
                </a:ext>
              </a:extLst>
            </p:cNvPr>
            <p:cNvSpPr/>
            <p:nvPr/>
          </p:nvSpPr>
          <p:spPr>
            <a:xfrm>
              <a:off x="1334697" y="56060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 descr="Icon Email">
            <a:extLst>
              <a:ext uri="{FF2B5EF4-FFF2-40B4-BE49-F238E27FC236}">
                <a16:creationId xmlns:a16="http://schemas.microsoft.com/office/drawing/2014/main" id="{FEA5F63D-374C-6582-B46E-95F8FD5FD4F2}"/>
              </a:ext>
            </a:extLst>
          </p:cNvPr>
          <p:cNvGrpSpPr/>
          <p:nvPr/>
        </p:nvGrpSpPr>
        <p:grpSpPr>
          <a:xfrm>
            <a:off x="1365937" y="5133777"/>
            <a:ext cx="297521" cy="297521"/>
            <a:chOff x="1334697" y="5102537"/>
            <a:chExt cx="360000" cy="360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20297A7-4D9C-369A-4EF4-FD72BC2DEA4B}"/>
                </a:ext>
              </a:extLst>
            </p:cNvPr>
            <p:cNvGrpSpPr/>
            <p:nvPr/>
          </p:nvGrpSpPr>
          <p:grpSpPr>
            <a:xfrm>
              <a:off x="1413695" y="5129259"/>
              <a:ext cx="257175" cy="257175"/>
              <a:chOff x="1423220" y="5138784"/>
              <a:chExt cx="257175" cy="25717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151821-EB44-8A18-8E00-89327BFC832F}"/>
                  </a:ext>
                </a:extLst>
              </p:cNvPr>
              <p:cNvSpPr/>
              <p:nvPr/>
            </p:nvSpPr>
            <p:spPr>
              <a:xfrm>
                <a:off x="1423220" y="5138784"/>
                <a:ext cx="257175" cy="257175"/>
              </a:xfrm>
              <a:custGeom>
                <a:avLst/>
                <a:gdLst>
                  <a:gd name="connsiteX0" fmla="*/ 0 w 257175"/>
                  <a:gd name="connsiteY0" fmla="*/ 163664 h 257175"/>
                  <a:gd name="connsiteX1" fmla="*/ 163664 w 257175"/>
                  <a:gd name="connsiteY1" fmla="*/ 0 h 257175"/>
                  <a:gd name="connsiteX2" fmla="*/ 261323 w 257175"/>
                  <a:gd name="connsiteY2" fmla="*/ 97659 h 257175"/>
                  <a:gd name="connsiteX3" fmla="*/ 97659 w 257175"/>
                  <a:gd name="connsiteY3" fmla="*/ 26132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257175">
                    <a:moveTo>
                      <a:pt x="0" y="163664"/>
                    </a:moveTo>
                    <a:lnTo>
                      <a:pt x="163664" y="0"/>
                    </a:lnTo>
                    <a:lnTo>
                      <a:pt x="261323" y="97659"/>
                    </a:lnTo>
                    <a:lnTo>
                      <a:pt x="97659" y="261323"/>
                    </a:ln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467AC4E1-3A23-268E-CDDE-318478397857}"/>
                  </a:ext>
                </a:extLst>
              </p:cNvPr>
              <p:cNvSpPr/>
              <p:nvPr/>
            </p:nvSpPr>
            <p:spPr>
              <a:xfrm>
                <a:off x="1427045" y="5144212"/>
                <a:ext cx="161925" cy="161925"/>
              </a:xfrm>
              <a:custGeom>
                <a:avLst/>
                <a:gdLst>
                  <a:gd name="connsiteX0" fmla="*/ 0 w 161925"/>
                  <a:gd name="connsiteY0" fmla="*/ 162878 h 161925"/>
                  <a:gd name="connsiteX1" fmla="*/ 141923 w 161925"/>
                  <a:gd name="connsiteY1" fmla="*/ 135255 h 161925"/>
                  <a:gd name="connsiteX2" fmla="*/ 162878 w 161925"/>
                  <a:gd name="connsiteY2" fmla="*/ 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161925">
                    <a:moveTo>
                      <a:pt x="0" y="162878"/>
                    </a:moveTo>
                    <a:lnTo>
                      <a:pt x="141923" y="135255"/>
                    </a:lnTo>
                    <a:lnTo>
                      <a:pt x="162878" y="0"/>
                    </a:ln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48757A0-691C-481E-8A1D-E0C8A34F00D8}"/>
                </a:ext>
              </a:extLst>
            </p:cNvPr>
            <p:cNvSpPr/>
            <p:nvPr/>
          </p:nvSpPr>
          <p:spPr>
            <a:xfrm>
              <a:off x="1334697" y="51025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 descr="Icon Person">
            <a:extLst>
              <a:ext uri="{FF2B5EF4-FFF2-40B4-BE49-F238E27FC236}">
                <a16:creationId xmlns:a16="http://schemas.microsoft.com/office/drawing/2014/main" id="{F322CFC5-E56D-0F72-F589-9E69B3909FEA}"/>
              </a:ext>
            </a:extLst>
          </p:cNvPr>
          <p:cNvGrpSpPr/>
          <p:nvPr/>
        </p:nvGrpSpPr>
        <p:grpSpPr>
          <a:xfrm>
            <a:off x="1365937" y="4611901"/>
            <a:ext cx="297521" cy="297521"/>
            <a:chOff x="1334697" y="4580661"/>
            <a:chExt cx="360000" cy="3600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7486F4A-0264-E7F5-96A4-135A112D90B2}"/>
                </a:ext>
              </a:extLst>
            </p:cNvPr>
            <p:cNvGrpSpPr/>
            <p:nvPr/>
          </p:nvGrpSpPr>
          <p:grpSpPr>
            <a:xfrm>
              <a:off x="1421012" y="4633770"/>
              <a:ext cx="180975" cy="231458"/>
              <a:chOff x="1443237" y="4633770"/>
              <a:chExt cx="180975" cy="23145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71DCEB8-5F67-7E8E-568A-B705AAB8D33E}"/>
                  </a:ext>
                </a:extLst>
              </p:cNvPr>
              <p:cNvSpPr/>
              <p:nvPr/>
            </p:nvSpPr>
            <p:spPr>
              <a:xfrm>
                <a:off x="1478479" y="4633770"/>
                <a:ext cx="114300" cy="114300"/>
              </a:xfrm>
              <a:custGeom>
                <a:avLst/>
                <a:gdLst>
                  <a:gd name="connsiteX0" fmla="*/ 118110 w 114300"/>
                  <a:gd name="connsiteY0" fmla="*/ 59055 h 114300"/>
                  <a:gd name="connsiteX1" fmla="*/ 59055 w 114300"/>
                  <a:gd name="connsiteY1" fmla="*/ 118110 h 114300"/>
                  <a:gd name="connsiteX2" fmla="*/ 0 w 114300"/>
                  <a:gd name="connsiteY2" fmla="*/ 59055 h 114300"/>
                  <a:gd name="connsiteX3" fmla="*/ 59055 w 114300"/>
                  <a:gd name="connsiteY3" fmla="*/ 0 h 114300"/>
                  <a:gd name="connsiteX4" fmla="*/ 118110 w 114300"/>
                  <a:gd name="connsiteY4" fmla="*/ 5905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8110" y="59055"/>
                    </a:moveTo>
                    <a:cubicBezTo>
                      <a:pt x="118110" y="91440"/>
                      <a:pt x="91440" y="118110"/>
                      <a:pt x="59055" y="118110"/>
                    </a:cubicBezTo>
                    <a:cubicBezTo>
                      <a:pt x="26670" y="118110"/>
                      <a:pt x="0" y="91440"/>
                      <a:pt x="0" y="59055"/>
                    </a:cubicBezTo>
                    <a:cubicBezTo>
                      <a:pt x="0" y="26670"/>
                      <a:pt x="26670" y="0"/>
                      <a:pt x="59055" y="0"/>
                    </a:cubicBezTo>
                    <a:cubicBezTo>
                      <a:pt x="91440" y="0"/>
                      <a:pt x="118110" y="25718"/>
                      <a:pt x="118110" y="59055"/>
                    </a:cubicBez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36C0E69-B5E2-EDAA-395B-F50C213C6589}"/>
                  </a:ext>
                </a:extLst>
              </p:cNvPr>
              <p:cNvSpPr/>
              <p:nvPr/>
            </p:nvSpPr>
            <p:spPr>
              <a:xfrm>
                <a:off x="1443237" y="4798553"/>
                <a:ext cx="180975" cy="66675"/>
              </a:xfrm>
              <a:custGeom>
                <a:avLst/>
                <a:gdLst>
                  <a:gd name="connsiteX0" fmla="*/ 0 w 180975"/>
                  <a:gd name="connsiteY0" fmla="*/ 72390 h 66675"/>
                  <a:gd name="connsiteX1" fmla="*/ 94298 w 180975"/>
                  <a:gd name="connsiteY1" fmla="*/ 0 h 66675"/>
                  <a:gd name="connsiteX2" fmla="*/ 188595 w 180975"/>
                  <a:gd name="connsiteY2" fmla="*/ 7239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75" h="66675">
                    <a:moveTo>
                      <a:pt x="0" y="72390"/>
                    </a:moveTo>
                    <a:cubicBezTo>
                      <a:pt x="0" y="20955"/>
                      <a:pt x="41910" y="0"/>
                      <a:pt x="94298" y="0"/>
                    </a:cubicBezTo>
                    <a:cubicBezTo>
                      <a:pt x="146685" y="0"/>
                      <a:pt x="188595" y="20955"/>
                      <a:pt x="188595" y="72390"/>
                    </a:cubicBez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CD4DF5-1BDD-8B97-498B-DCD45C1D60DA}"/>
                </a:ext>
              </a:extLst>
            </p:cNvPr>
            <p:cNvSpPr/>
            <p:nvPr/>
          </p:nvSpPr>
          <p:spPr>
            <a:xfrm>
              <a:off x="1334697" y="458066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83322 w 360000"/>
                <a:gd name="connsiteY1" fmla="*/ 0 h 360000"/>
                <a:gd name="connsiteX2" fmla="*/ 83322 w 360000"/>
                <a:gd name="connsiteY2" fmla="*/ 68850 h 360000"/>
                <a:gd name="connsiteX3" fmla="*/ 276679 w 360000"/>
                <a:gd name="connsiteY3" fmla="*/ 68850 h 360000"/>
                <a:gd name="connsiteX4" fmla="*/ 276679 w 360000"/>
                <a:gd name="connsiteY4" fmla="*/ 0 h 360000"/>
                <a:gd name="connsiteX5" fmla="*/ 360000 w 360000"/>
                <a:gd name="connsiteY5" fmla="*/ 0 h 360000"/>
                <a:gd name="connsiteX6" fmla="*/ 360000 w 360000"/>
                <a:gd name="connsiteY6" fmla="*/ 360000 h 360000"/>
                <a:gd name="connsiteX7" fmla="*/ 0 w 360000"/>
                <a:gd name="connsiteY7" fmla="*/ 360000 h 360000"/>
                <a:gd name="connsiteX0" fmla="*/ 276679 w 368119"/>
                <a:gd name="connsiteY0" fmla="*/ 68850 h 360000"/>
                <a:gd name="connsiteX1" fmla="*/ 276679 w 368119"/>
                <a:gd name="connsiteY1" fmla="*/ 0 h 360000"/>
                <a:gd name="connsiteX2" fmla="*/ 360000 w 368119"/>
                <a:gd name="connsiteY2" fmla="*/ 0 h 360000"/>
                <a:gd name="connsiteX3" fmla="*/ 360000 w 368119"/>
                <a:gd name="connsiteY3" fmla="*/ 360000 h 360000"/>
                <a:gd name="connsiteX4" fmla="*/ 0 w 368119"/>
                <a:gd name="connsiteY4" fmla="*/ 360000 h 360000"/>
                <a:gd name="connsiteX5" fmla="*/ 0 w 368119"/>
                <a:gd name="connsiteY5" fmla="*/ 0 h 360000"/>
                <a:gd name="connsiteX6" fmla="*/ 83322 w 368119"/>
                <a:gd name="connsiteY6" fmla="*/ 0 h 360000"/>
                <a:gd name="connsiteX7" fmla="*/ 83322 w 368119"/>
                <a:gd name="connsiteY7" fmla="*/ 68850 h 360000"/>
                <a:gd name="connsiteX8" fmla="*/ 368119 w 368119"/>
                <a:gd name="connsiteY8" fmla="*/ 16029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7" fmla="*/ 83322 w 360000"/>
                <a:gd name="connsiteY7" fmla="*/ 6885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0" fmla="*/ 276679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83322 w 360000"/>
                <a:gd name="connsiteY5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00" h="360000">
                  <a:moveTo>
                    <a:pt x="276679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83322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113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people in scrubs celebrating&#10;&#10;AI-generated content may be incorrect.">
            <a:extLst>
              <a:ext uri="{FF2B5EF4-FFF2-40B4-BE49-F238E27FC236}">
                <a16:creationId xmlns:a16="http://schemas.microsoft.com/office/drawing/2014/main" id="{658CBDEA-4A22-A17D-CB9D-7F0FEAF0E2E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73267" y="144157"/>
            <a:ext cx="5709097" cy="656968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091" y="2040766"/>
            <a:ext cx="4585966" cy="100800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2574310" y="2756906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6" name="Group 35" descr="Icon Lightbulb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761409" y="1954222"/>
            <a:ext cx="598296" cy="846387"/>
            <a:chOff x="1684741" y="3186732"/>
            <a:chExt cx="530027" cy="85619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667891" y="345272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F99DB93-66C7-DD78-B3DE-22DB9363748C}"/>
              </a:ext>
            </a:extLst>
          </p:cNvPr>
          <p:cNvSpPr txBox="1"/>
          <p:nvPr/>
        </p:nvSpPr>
        <p:spPr>
          <a:xfrm>
            <a:off x="172307" y="3366872"/>
            <a:ext cx="9647853" cy="2955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kern="100" dirty="0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 hospital dataset to extract meaningful insights</a:t>
            </a:r>
            <a:endParaRPr lang="en-IN" sz="2800" kern="100" dirty="0">
              <a:effectLst/>
              <a:highlight>
                <a:srgbClr val="C0C0C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kern="100" dirty="0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Clean and transform raw data for better accuracy</a:t>
            </a:r>
            <a:endParaRPr lang="en-IN" sz="2800" kern="100" dirty="0">
              <a:effectLst/>
              <a:highlight>
                <a:srgbClr val="C0C0C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kern="100" dirty="0">
                <a:effectLst/>
                <a:highlight>
                  <a:srgbClr val="C0C0C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Generate KPIs and visual dashboards for decision-making</a:t>
            </a: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2800" kern="100" dirty="0">
                <a:highlight>
                  <a:srgbClr val="C0C0C0"/>
                </a:highlight>
                <a:latin typeface="Aptos" panose="020B0004020202020204" pitchFamily="34" charset="0"/>
                <a:cs typeface="Times New Roman" panose="02020603050405020304" pitchFamily="18" charset="0"/>
              </a:rPr>
              <a:t>Problem Statements Solved with Charts</a:t>
            </a:r>
            <a:endParaRPr lang="en-IN" sz="2800" kern="100" dirty="0">
              <a:highlight>
                <a:srgbClr val="C0C0C0"/>
              </a:highlight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IN" sz="2800" kern="100" dirty="0">
              <a:effectLst/>
              <a:highlight>
                <a:srgbClr val="C0C0C0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person holding papers on a computer&#10;&#10;AI-generated content may be incorrect.">
            <a:extLst>
              <a:ext uri="{FF2B5EF4-FFF2-40B4-BE49-F238E27FC236}">
                <a16:creationId xmlns:a16="http://schemas.microsoft.com/office/drawing/2014/main" id="{C7FA9657-F87C-BD53-E974-6244D71051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000" y="197771"/>
            <a:ext cx="11832000" cy="6513922"/>
          </a:xfr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CBC84C2-2B48-4B15-A420-8B5F2BDE2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62896" y="145694"/>
            <a:ext cx="8675255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E91A8-F608-453C-810A-BE9918180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n-IN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898379A-942F-47A5-80B4-B1C6F09FCB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* According to a Survey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DB908-45C5-4999-982F-0A82DA013F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B821A5-5262-4D44-AFEB-D049F229C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420" y="3182852"/>
            <a:ext cx="2594198" cy="1438235"/>
          </a:xfrm>
        </p:spPr>
        <p:txBody>
          <a:bodyPr/>
          <a:lstStyle/>
          <a:p>
            <a:r>
              <a:rPr lang="en-US" dirty="0"/>
              <a:t>Dataset cleaning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27E535-262E-40B8-A9E1-0C08FFD80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1695" y="4000177"/>
            <a:ext cx="2536595" cy="770474"/>
          </a:xfrm>
        </p:spPr>
        <p:txBody>
          <a:bodyPr/>
          <a:lstStyle/>
          <a:p>
            <a:pPr lvl="0"/>
            <a:r>
              <a:rPr lang="en-US" dirty="0"/>
              <a:t>(Raw data taken from Kaggle)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0E095F-965E-476E-B681-EE615BECB0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71013" y="3097187"/>
            <a:ext cx="2129987" cy="533485"/>
          </a:xfrm>
        </p:spPr>
        <p:txBody>
          <a:bodyPr/>
          <a:lstStyle/>
          <a:p>
            <a:r>
              <a:rPr lang="en-US" sz="1800" dirty="0"/>
              <a:t>data Organizing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05F6BC-5682-4AA1-9F61-DDF021E685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69707" y="3059087"/>
            <a:ext cx="1821294" cy="619371"/>
          </a:xfrm>
        </p:spPr>
        <p:txBody>
          <a:bodyPr/>
          <a:lstStyle/>
          <a:p>
            <a:r>
              <a:rPr lang="en-US" sz="1800" dirty="0"/>
              <a:t>Data</a:t>
            </a:r>
            <a:r>
              <a:rPr lang="en-US" dirty="0"/>
              <a:t> </a:t>
            </a:r>
            <a:r>
              <a:rPr lang="en-US" sz="1800" dirty="0"/>
              <a:t>Formatting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FBC7A3-AAE6-4502-9D44-F253ED1E8F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39455" y="3097188"/>
            <a:ext cx="1657745" cy="581270"/>
          </a:xfrm>
        </p:spPr>
        <p:txBody>
          <a:bodyPr/>
          <a:lstStyle/>
          <a:p>
            <a:r>
              <a:rPr lang="en-US" dirty="0"/>
              <a:t>charts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0C0A43-6ED0-45F1-9DF9-5F2F32278B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62931" y="3097188"/>
            <a:ext cx="2094611" cy="435600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09833D49-61B1-40F0-A9D1-6D1D4B8701A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974" y="2318669"/>
            <a:ext cx="770473" cy="770473"/>
          </a:xfrm>
        </p:spPr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A17A8866-025F-45F8-9C1A-8DF0ACE8F3F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4828" y="2201468"/>
            <a:ext cx="767415" cy="767415"/>
          </a:xfrm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560A3C83-28A8-4054-B787-03380865071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9224" y="2222650"/>
            <a:ext cx="767415" cy="767415"/>
          </a:xfrm>
        </p:spPr>
      </p:pic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9B6BE182-7444-49DA-B6FA-215DD68D50CA}"/>
              </a:ext>
            </a:extLst>
          </p:cNvPr>
          <p:cNvSpPr/>
          <p:nvPr/>
        </p:nvSpPr>
        <p:spPr bwMode="white">
          <a:xfrm>
            <a:off x="722099" y="13227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6D3F76-4C60-4559-AE48-60D6FBDC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59100" y="3901969"/>
            <a:ext cx="0" cy="937085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A93ACF-485A-4938-9815-8D5DFE312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105525" y="3892071"/>
            <a:ext cx="0" cy="946983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8070A33-7382-44AE-AC77-685B09986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32700" y="3901969"/>
            <a:ext cx="0" cy="937085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9784603-2F8F-493A-894B-9ECFC358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1478" y="5747713"/>
            <a:ext cx="162904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A6C85E8-3D95-45FE-A577-C08E6E920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59100" y="4827125"/>
            <a:ext cx="2652745" cy="6056"/>
          </a:xfrm>
          <a:prstGeom prst="bentConnector3">
            <a:avLst>
              <a:gd name="adj1" fmla="val 50000"/>
            </a:avLst>
          </a:prstGeom>
          <a:ln w="3175">
            <a:solidFill>
              <a:schemeClr val="bg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1BB5F7E-073B-4BF0-8FA1-F724BA8DB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8574090" y="2558725"/>
            <a:ext cx="596021" cy="4561598"/>
          </a:xfrm>
          <a:prstGeom prst="bentConnector3">
            <a:avLst>
              <a:gd name="adj1" fmla="val 50000"/>
            </a:avLst>
          </a:prstGeom>
          <a:ln w="3175">
            <a:solidFill>
              <a:schemeClr val="bg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935599-B9F0-4312-864E-F6E3EF1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3380336" y="2224959"/>
            <a:ext cx="896287" cy="745643"/>
            <a:chOff x="1824638" y="1733550"/>
            <a:chExt cx="1192959" cy="99245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718F85-02C5-4814-847B-818C8CCE6A2E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5C2063-3BBD-48BC-BDD6-D5E9563B1934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2C35B1-F420-4244-8B67-EA845C8CA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914029" y="2224959"/>
            <a:ext cx="896287" cy="745643"/>
            <a:chOff x="1824638" y="1733550"/>
            <a:chExt cx="1192959" cy="99245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DB04D1-9BD5-4C35-8B33-0432F97A6012}"/>
                </a:ext>
              </a:extLst>
            </p:cNvPr>
            <p:cNvSpPr/>
            <p:nvPr/>
          </p:nvSpPr>
          <p:spPr>
            <a:xfrm>
              <a:off x="1824638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23B33E-1386-44B0-B24A-50A8F9B55FFD}"/>
                </a:ext>
              </a:extLst>
            </p:cNvPr>
            <p:cNvSpPr/>
            <p:nvPr/>
          </p:nvSpPr>
          <p:spPr>
            <a:xfrm>
              <a:off x="1925901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5F4DD1-5663-4019-891C-8821ED8AC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23178" y="2223240"/>
            <a:ext cx="745643" cy="745643"/>
            <a:chOff x="5482999" y="1607028"/>
            <a:chExt cx="1200866" cy="120086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AAD7458-0E1F-4289-885E-7991DEFE6E7D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5F22B3-BA39-4DDB-9CD2-F9F1183608D0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CC6B18-DB03-4AC5-B015-6374FF16D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0310145" y="2224959"/>
            <a:ext cx="926876" cy="745643"/>
            <a:chOff x="7901577" y="2268089"/>
            <a:chExt cx="926876" cy="74564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AA099B-7326-44B7-B125-672BA72A6C05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6107D1A-01D9-4CE4-9A22-FC55274F17C6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5074261-BBC0-4AF3-AF09-C64386DBB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949886" y="2224959"/>
            <a:ext cx="926876" cy="745643"/>
            <a:chOff x="7901577" y="2268089"/>
            <a:chExt cx="926876" cy="74564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4BF8F4D-C494-48D1-8EDB-FE34A665FBEE}"/>
                </a:ext>
              </a:extLst>
            </p:cNvPr>
            <p:cNvSpPr/>
            <p:nvPr/>
          </p:nvSpPr>
          <p:spPr>
            <a:xfrm flipH="1">
              <a:off x="8516862" y="2268089"/>
              <a:ext cx="311591" cy="745643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F7A8167-402E-4636-8949-042E663C233E}"/>
                </a:ext>
              </a:extLst>
            </p:cNvPr>
            <p:cNvSpPr/>
            <p:nvPr/>
          </p:nvSpPr>
          <p:spPr>
            <a:xfrm flipH="1">
              <a:off x="7901577" y="2332794"/>
              <a:ext cx="781787" cy="616234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Placeholder 28" descr="A colorful circle with a graphic&#10;&#10;AI-generated content may be incorrect.">
            <a:extLst>
              <a:ext uri="{FF2B5EF4-FFF2-40B4-BE49-F238E27FC236}">
                <a16:creationId xmlns:a16="http://schemas.microsoft.com/office/drawing/2014/main" id="{7CE7C424-C6A5-CB2F-0BAC-23FFD547BA3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2" name="Picture Placeholder 41" descr="A computer screen with a pie chart and graph&#10;&#10;AI-generated content may be incorrect.">
            <a:extLst>
              <a:ext uri="{FF2B5EF4-FFF2-40B4-BE49-F238E27FC236}">
                <a16:creationId xmlns:a16="http://schemas.microsoft.com/office/drawing/2014/main" id="{533B4D78-0A0E-F111-DBCB-CC99AAFA430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3DA231B-D341-2446-C7E8-29B092B086A8}"/>
              </a:ext>
            </a:extLst>
          </p:cNvPr>
          <p:cNvSpPr txBox="1"/>
          <p:nvPr/>
        </p:nvSpPr>
        <p:spPr>
          <a:xfrm>
            <a:off x="6910673" y="4907559"/>
            <a:ext cx="5180465" cy="190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12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Cleaning Steps which I have followed:</a:t>
            </a:r>
            <a:endParaRPr lang="en-I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1371600" algn="l"/>
              </a:tabLst>
            </a:pPr>
            <a:r>
              <a:rPr lang="en-US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Standardized patient names → Proper Case (First letter capital)</a:t>
            </a:r>
            <a:endParaRPr lang="en-I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1371600" algn="l"/>
              </a:tabLst>
            </a:pPr>
            <a:r>
              <a:rPr lang="en-US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Created </a:t>
            </a:r>
            <a:r>
              <a:rPr lang="en-US" sz="12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Age Groups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(10-year intervals)</a:t>
            </a:r>
            <a:endParaRPr lang="en-I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1371600" algn="l"/>
              </a:tabLst>
            </a:pPr>
            <a:r>
              <a:rPr lang="en-US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Calculated </a:t>
            </a:r>
            <a:r>
              <a:rPr lang="en-US" sz="12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Hospital Stay Days</a:t>
            </a:r>
            <a:r>
              <a:rPr lang="en-US" sz="1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(Discharge – Admit Date)</a:t>
            </a:r>
            <a:endParaRPr lang="en-IN" sz="1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Added </a:t>
            </a:r>
            <a:r>
              <a:rPr lang="en-US" sz="12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Index Column</a:t>
            </a:r>
            <a:r>
              <a:rPr lang="en-US" sz="1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unique identification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bg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Cleaned data used for Pivot Tables &amp; Charts</a:t>
            </a:r>
            <a:endParaRPr lang="en-IN" sz="1200" dirty="0">
              <a:solidFill>
                <a:schemeClr val="bg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2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5657426-6073-47AB-BB7D-5ED2CAFD6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2278" y="4374580"/>
            <a:ext cx="1990001" cy="620016"/>
          </a:xfrm>
        </p:spPr>
        <p:txBody>
          <a:bodyPr/>
          <a:lstStyle/>
          <a:p>
            <a:r>
              <a:rPr lang="en-US" dirty="0"/>
              <a:t>Success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811A426-C5C0-E525-CE22-7CE6C03D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142575" y="3882919"/>
            <a:ext cx="0" cy="937085"/>
          </a:xfrm>
          <a:prstGeom prst="line">
            <a:avLst/>
          </a:prstGeom>
          <a:ln w="3175">
            <a:solidFill>
              <a:schemeClr val="bg2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69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2F6A-636F-4857-B3DF-84C40FD3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Techniques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6DEDAB-4595-4AAB-8FB4-F3036F68D7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6087DB-FF15-448E-ACA3-0466788AFD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Which I have use 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C88E3957-6CDD-4061-AA83-A074A57C9C12}"/>
              </a:ext>
            </a:extLst>
          </p:cNvPr>
          <p:cNvSpPr/>
          <p:nvPr/>
        </p:nvSpPr>
        <p:spPr bwMode="white">
          <a:xfrm>
            <a:off x="722099" y="13227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E280A34-4B36-4F7F-A9B3-3D139F10E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143860"/>
              </p:ext>
            </p:extLst>
          </p:nvPr>
        </p:nvGraphicFramePr>
        <p:xfrm>
          <a:off x="1000251" y="167725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3C60EEB-84ED-4B94-BD10-4E752EC3E31D}"/>
              </a:ext>
            </a:extLst>
          </p:cNvPr>
          <p:cNvSpPr txBox="1"/>
          <p:nvPr/>
        </p:nvSpPr>
        <p:spPr>
          <a:xfrm>
            <a:off x="4050322" y="3533970"/>
            <a:ext cx="1180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Power Query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5A3338-2705-47BE-865E-BDD18C0DB8EB}"/>
              </a:ext>
            </a:extLst>
          </p:cNvPr>
          <p:cNvSpPr txBox="1"/>
          <p:nvPr/>
        </p:nvSpPr>
        <p:spPr>
          <a:xfrm>
            <a:off x="6572400" y="3533970"/>
            <a:ext cx="848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Power BI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7C196F-4D61-4444-B100-DD89B471CDE0}"/>
              </a:ext>
            </a:extLst>
          </p:cNvPr>
          <p:cNvSpPr txBox="1"/>
          <p:nvPr/>
        </p:nvSpPr>
        <p:spPr>
          <a:xfrm>
            <a:off x="8715903" y="3533970"/>
            <a:ext cx="1823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Microsoft Power Point</a:t>
            </a:r>
          </a:p>
        </p:txBody>
      </p:sp>
      <p:pic>
        <p:nvPicPr>
          <p:cNvPr id="6" name="Picture 5" descr="A green and white logo&#10;&#10;AI-generated content may be incorrect.">
            <a:extLst>
              <a:ext uri="{FF2B5EF4-FFF2-40B4-BE49-F238E27FC236}">
                <a16:creationId xmlns:a16="http://schemas.microsoft.com/office/drawing/2014/main" id="{CB212330-40EB-AA60-BDDA-C8E0F5BE2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64" y="1974727"/>
            <a:ext cx="1369168" cy="1348599"/>
          </a:xfrm>
          <a:prstGeom prst="rect">
            <a:avLst/>
          </a:prstGeom>
        </p:spPr>
      </p:pic>
      <p:pic>
        <p:nvPicPr>
          <p:cNvPr id="10" name="Picture 9" descr="A yellow and black logo&#10;&#10;AI-generated content may be incorrect.">
            <a:extLst>
              <a:ext uri="{FF2B5EF4-FFF2-40B4-BE49-F238E27FC236}">
                <a16:creationId xmlns:a16="http://schemas.microsoft.com/office/drawing/2014/main" id="{A588CCF2-3101-64A7-F4DC-4E2103C12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87" y="1988533"/>
            <a:ext cx="2587722" cy="1455594"/>
          </a:xfrm>
          <a:prstGeom prst="rect">
            <a:avLst/>
          </a:prstGeom>
        </p:spPr>
      </p:pic>
      <p:pic>
        <p:nvPicPr>
          <p:cNvPr id="17" name="Picture 16" descr="A green square with a white x on it&#10;&#10;AI-generated content may be incorrect.">
            <a:extLst>
              <a:ext uri="{FF2B5EF4-FFF2-40B4-BE49-F238E27FC236}">
                <a16:creationId xmlns:a16="http://schemas.microsoft.com/office/drawing/2014/main" id="{951E08DB-69AE-3101-9128-BA7DCD98B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70507" y="1969775"/>
            <a:ext cx="1439597" cy="1340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3A1E89-4BB4-B4CB-95E9-7BEE9789EDA6}"/>
              </a:ext>
            </a:extLst>
          </p:cNvPr>
          <p:cNvSpPr txBox="1"/>
          <p:nvPr/>
        </p:nvSpPr>
        <p:spPr>
          <a:xfrm>
            <a:off x="1648755" y="3533970"/>
            <a:ext cx="1315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Microsoft Excel</a:t>
            </a:r>
          </a:p>
        </p:txBody>
      </p:sp>
      <p:pic>
        <p:nvPicPr>
          <p:cNvPr id="35" name="Picture 34" descr="A red folder with a white letter and a pie chart">
            <a:extLst>
              <a:ext uri="{FF2B5EF4-FFF2-40B4-BE49-F238E27FC236}">
                <a16:creationId xmlns:a16="http://schemas.microsoft.com/office/drawing/2014/main" id="{FC29C694-2B5E-A603-A1B6-41FE63C03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29992" y="1874936"/>
            <a:ext cx="1245354" cy="13445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F7D4741-7154-18B2-64CE-557408C6A492}"/>
              </a:ext>
            </a:extLst>
          </p:cNvPr>
          <p:cNvSpPr txBox="1"/>
          <p:nvPr/>
        </p:nvSpPr>
        <p:spPr>
          <a:xfrm>
            <a:off x="722099" y="4513516"/>
            <a:ext cx="7750692" cy="165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ETL Process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→ Data Wrangling, Profiling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Excel / Pivot Tables / Formulas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problem solving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BI Charts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 visualization (Bar, Pie, Line, Stacked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…..)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Point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Presentation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79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4AB4507-F77A-44A5-B290-3F3D4817B7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592135-A11E-4178-A320-510C4B749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00074"/>
            <a:ext cx="7560000" cy="370166"/>
          </a:xfrm>
        </p:spPr>
        <p:txBody>
          <a:bodyPr/>
          <a:lstStyle/>
          <a:p>
            <a:r>
              <a:rPr lang="en-US" dirty="0"/>
              <a:t>Patient Demographics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61CED-575A-4A61-B181-A44246132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6192BD-E170-4A74-8019-C8202728C4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5288" y="1140951"/>
            <a:ext cx="6052009" cy="554643"/>
          </a:xfrm>
        </p:spPr>
        <p:txBody>
          <a:bodyPr/>
          <a:lstStyle/>
          <a:p>
            <a:r>
              <a:rPr lang="en-US" sz="2800" dirty="0"/>
              <a:t>Distribution of Patients by Age Group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90D2A3-9EEB-4BD9-A6F1-7A6252D21D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549" y="1726617"/>
            <a:ext cx="11033564" cy="135184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noProof="1"/>
              <a:t>Highest patient concentration is in the 51–60 age group (8,297 patients).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noProof="1"/>
              <a:t>Other major groups include 61–70 (8,228) and 41–50 (8,209), showing a similar distribution.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noProof="1"/>
              <a:t>Numbers gradually decline in younger (21–30, 11–20) and older (81–90) groups.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noProof="1"/>
              <a:t>Overall, majority of patients are aged 31–70, indicating mid-to-late adulthood as the most affected age range.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917E9BF-7C5E-4DE7-8C66-9B69A207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11184" y="3716527"/>
            <a:ext cx="9169633" cy="0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4DCD19-05BE-4D3F-A9E1-A9353D509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527B99-C015-4364-A9D0-E9EF5F8CC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9527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ject 7" descr="Beige rectangl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 flipV="1">
            <a:off x="722099" y="968956"/>
            <a:ext cx="2812282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2EAB4BE-ED20-4BB8-A23B-B02A1115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4752270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22B25C36-C1D2-9B5E-08A0-CD25DF4957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587330"/>
              </p:ext>
            </p:extLst>
          </p:nvPr>
        </p:nvGraphicFramePr>
        <p:xfrm>
          <a:off x="222446" y="2704150"/>
          <a:ext cx="6623870" cy="4153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21376A7-E3F7-2E0C-EA97-47F669008CCC}"/>
              </a:ext>
            </a:extLst>
          </p:cNvPr>
          <p:cNvSpPr txBox="1">
            <a:spLocks/>
          </p:cNvSpPr>
          <p:nvPr/>
        </p:nvSpPr>
        <p:spPr>
          <a:xfrm>
            <a:off x="7101878" y="3464641"/>
            <a:ext cx="3980113" cy="284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800" b="0" kern="1200" cap="none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u="sng" dirty="0"/>
              <a:t>Key Predictions &amp; Recommendations</a:t>
            </a:r>
            <a:endParaRPr lang="en-US" sz="1500" b="1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A2D61A-2597-BD79-EC51-25AFB0D1F9CE}"/>
              </a:ext>
            </a:extLst>
          </p:cNvPr>
          <p:cNvSpPr txBox="1"/>
          <p:nvPr/>
        </p:nvSpPr>
        <p:spPr>
          <a:xfrm>
            <a:off x="6987209" y="3944291"/>
            <a:ext cx="49823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bg1"/>
                </a:solidFill>
              </a:rPr>
              <a:t>Focus screening &amp; prevention on 31–70 age group (highest risk).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bg1"/>
                </a:solidFill>
              </a:rPr>
              <a:t>Prioritize 51–60 years for targeted health programs.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bg1"/>
                </a:solidFill>
              </a:rPr>
              <a:t>Start early detection &amp; awareness in younger groups (11–30) to reduce future cases.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bg1"/>
                </a:solidFill>
              </a:rPr>
              <a:t>Allocate fewer resources to 80+ group but ensure palliative/supportive care.</a:t>
            </a:r>
            <a:endParaRPr lang="en-IN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36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1123242-1802-4890-85C8-48524FEB9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2" y="494535"/>
            <a:ext cx="7560000" cy="370166"/>
          </a:xfrm>
        </p:spPr>
        <p:txBody>
          <a:bodyPr/>
          <a:lstStyle/>
          <a:p>
            <a:r>
              <a:rPr lang="en-US" sz="2800" b="0" dirty="0">
                <a:solidFill>
                  <a:schemeClr val="accent1"/>
                </a:solidFill>
              </a:rPr>
              <a:t>gender ratio of patients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32E52-1B70-4F84-B381-E9D9871504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546E0D8-3EE8-4FA5-9941-005B12026C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3175" y="3474397"/>
            <a:ext cx="3276000" cy="22388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500" noProof="1"/>
              <a:t>Females: 27,726 (49.91%)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noProof="1"/>
              <a:t>Males: 27,774 (50.09%)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noProof="1"/>
              <a:t>Almost equal distribution between genders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D2E6CBE-74EE-4EC6-97D7-36D6F95ED2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3175" y="3068555"/>
            <a:ext cx="3276000" cy="360445"/>
          </a:xfrm>
        </p:spPr>
        <p:txBody>
          <a:bodyPr/>
          <a:lstStyle/>
          <a:p>
            <a:r>
              <a:rPr lang="en-IN" dirty="0"/>
              <a:t>Gender-wise Distribution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39944D4-2F2D-438D-93AE-CFC498C79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8000" y="3529684"/>
            <a:ext cx="3748774" cy="27617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Condition affects </a:t>
            </a:r>
            <a:r>
              <a:rPr lang="en-US" sz="1500" b="1" dirty="0"/>
              <a:t>both genders equally</a:t>
            </a:r>
            <a:r>
              <a:rPr lang="en-US" sz="1500" dirty="0"/>
              <a:t>, so interventions should not be gender-specific.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Design </a:t>
            </a:r>
            <a:r>
              <a:rPr lang="en-US" sz="1500" b="1" dirty="0"/>
              <a:t>inclusive awareness campaigns</a:t>
            </a:r>
            <a:r>
              <a:rPr lang="en-US" sz="1500" dirty="0"/>
              <a:t> targeting both men and women.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Ensure </a:t>
            </a:r>
            <a:r>
              <a:rPr lang="en-US" sz="1500" b="1" dirty="0"/>
              <a:t>equal access</a:t>
            </a:r>
            <a:r>
              <a:rPr lang="en-US" sz="1500" dirty="0"/>
              <a:t> to screening and treatment programs for both genders.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/>
              <a:t>Collect more </a:t>
            </a:r>
            <a:r>
              <a:rPr lang="en-US" sz="1500" b="1" dirty="0"/>
              <a:t>gender-specific data</a:t>
            </a:r>
            <a:r>
              <a:rPr lang="en-US" sz="1500" dirty="0"/>
              <a:t> for deeper insights into risk factors.</a:t>
            </a:r>
          </a:p>
          <a:p>
            <a:endParaRPr lang="en-US" sz="1500" noProof="1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0937D34-C77C-4A01-8453-A119A44FEA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08000" y="3068555"/>
            <a:ext cx="3276000" cy="360445"/>
          </a:xfrm>
        </p:spPr>
        <p:txBody>
          <a:bodyPr/>
          <a:lstStyle/>
          <a:p>
            <a:r>
              <a:rPr lang="en-IN" dirty="0"/>
              <a:t>Prediction &amp; Recommendations</a:t>
            </a:r>
            <a:endParaRPr lang="en-US" dirty="0"/>
          </a:p>
        </p:txBody>
      </p:sp>
      <p:pic>
        <p:nvPicPr>
          <p:cNvPr id="45" name="Picture Placeholder 44" descr="DNA">
            <a:extLst>
              <a:ext uri="{FF2B5EF4-FFF2-40B4-BE49-F238E27FC236}">
                <a16:creationId xmlns:a16="http://schemas.microsoft.com/office/drawing/2014/main" id="{59BC955A-4F46-42BB-AE8B-64B294B409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84838" y="1951669"/>
            <a:ext cx="511585" cy="511585"/>
          </a:xfrm>
        </p:spPr>
      </p:pic>
      <p:pic>
        <p:nvPicPr>
          <p:cNvPr id="47" name="Picture Placeholder 46" descr="Heartbeat">
            <a:extLst>
              <a:ext uri="{FF2B5EF4-FFF2-40B4-BE49-F238E27FC236}">
                <a16:creationId xmlns:a16="http://schemas.microsoft.com/office/drawing/2014/main" id="{CF3CF4DD-4D31-4118-BEC8-48E0CFB0742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590208" y="2008906"/>
            <a:ext cx="511585" cy="511585"/>
          </a:xfrm>
        </p:spPr>
      </p:pic>
      <p:sp>
        <p:nvSpPr>
          <p:cNvPr id="30" name="object 7" descr="Beige rectangle">
            <a:extLst>
              <a:ext uri="{FF2B5EF4-FFF2-40B4-BE49-F238E27FC236}">
                <a16:creationId xmlns:a16="http://schemas.microsoft.com/office/drawing/2014/main" id="{1E04C292-AE6A-4666-9EA6-9D87F84CB793}"/>
              </a:ext>
            </a:extLst>
          </p:cNvPr>
          <p:cNvSpPr/>
          <p:nvPr/>
        </p:nvSpPr>
        <p:spPr bwMode="white">
          <a:xfrm flipV="1">
            <a:off x="692282" y="1008713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EE06CE-237F-44E6-BF7E-72B27BB6A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64878" y="1733550"/>
            <a:ext cx="1177348" cy="992451"/>
            <a:chOff x="9164878" y="1733550"/>
            <a:chExt cx="1177348" cy="99245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183E070-F2AC-4FAC-84B2-3622CF37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49775" y="1733550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35680A2-0542-4B12-830D-8B2A95324F4C}"/>
                </a:ext>
              </a:extLst>
            </p:cNvPr>
            <p:cNvSpPr/>
            <p:nvPr/>
          </p:nvSpPr>
          <p:spPr>
            <a:xfrm>
              <a:off x="9164878" y="1819672"/>
              <a:ext cx="1091696" cy="820207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26C130-0A78-4033-83C0-068066B19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0080" y="1607028"/>
            <a:ext cx="1200866" cy="1200866"/>
            <a:chOff x="5482999" y="1607028"/>
            <a:chExt cx="1200866" cy="120086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7FF1BC4-6B01-43E0-9719-53942A96A464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9E8DB26-A207-4225-BABF-5E16AD0A8A72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620EE42-8D60-7F46-4CAC-23F9DD848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143867"/>
              </p:ext>
            </p:extLst>
          </p:nvPr>
        </p:nvGraphicFramePr>
        <p:xfrm>
          <a:off x="53354" y="1450460"/>
          <a:ext cx="5510392" cy="4261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9971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FE623-9109-4333-B868-214788FBE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DD34491F-F24C-4DC2-A26D-FA05D593C843}"/>
              </a:ext>
            </a:extLst>
          </p:cNvPr>
          <p:cNvSpPr/>
          <p:nvPr/>
        </p:nvSpPr>
        <p:spPr bwMode="white">
          <a:xfrm flipV="1">
            <a:off x="672404" y="869563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1A39FF-A6FF-4455-913B-AE779B9EA54C}"/>
              </a:ext>
            </a:extLst>
          </p:cNvPr>
          <p:cNvSpPr txBox="1"/>
          <p:nvPr/>
        </p:nvSpPr>
        <p:spPr>
          <a:xfrm>
            <a:off x="7040706" y="2887175"/>
            <a:ext cx="234540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Blood Type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001F0-86B6-AF59-677B-00EF34057B62}"/>
              </a:ext>
            </a:extLst>
          </p:cNvPr>
          <p:cNvSpPr txBox="1"/>
          <p:nvPr/>
        </p:nvSpPr>
        <p:spPr>
          <a:xfrm>
            <a:off x="544166" y="325209"/>
            <a:ext cx="9703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BLOOD </a:t>
            </a:r>
            <a:r>
              <a:rPr lang="en-US" sz="2800" dirty="0">
                <a:solidFill>
                  <a:schemeClr val="accent1"/>
                </a:solidFill>
                <a:latin typeface="Gill Sans MT (Headings)"/>
              </a:rPr>
              <a:t>TYPE</a:t>
            </a:r>
            <a:r>
              <a:rPr lang="en-US" sz="2800" dirty="0">
                <a:solidFill>
                  <a:schemeClr val="accent1"/>
                </a:solidFill>
              </a:rPr>
              <a:t> DISTRIBUTION OF ADMITTED PATIENTS</a:t>
            </a:r>
            <a:endParaRPr lang="en-IN" sz="2800" dirty="0">
              <a:solidFill>
                <a:schemeClr val="accent1"/>
              </a:solidFill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33B8A7E-5C13-EF2A-A2B3-1CEE35D1E4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595674"/>
              </p:ext>
            </p:extLst>
          </p:nvPr>
        </p:nvGraphicFramePr>
        <p:xfrm>
          <a:off x="126204" y="325209"/>
          <a:ext cx="6721857" cy="6532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4529CAA-13B0-97EB-9B33-34E435091AF4}"/>
              </a:ext>
            </a:extLst>
          </p:cNvPr>
          <p:cNvSpPr txBox="1"/>
          <p:nvPr/>
        </p:nvSpPr>
        <p:spPr>
          <a:xfrm>
            <a:off x="6706426" y="3268439"/>
            <a:ext cx="53593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Most common: A- (6,969 patients)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Other groups are fairly close in number (6,877 – 6,956 range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C3FBC-7F59-FF79-87EE-6407918B42A6}"/>
              </a:ext>
            </a:extLst>
          </p:cNvPr>
          <p:cNvSpPr txBox="1"/>
          <p:nvPr/>
        </p:nvSpPr>
        <p:spPr>
          <a:xfrm>
            <a:off x="7040706" y="4064674"/>
            <a:ext cx="234540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Recommendations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44B8D5-5286-BC0D-F9FF-95CEAC157BC2}"/>
              </a:ext>
            </a:extLst>
          </p:cNvPr>
          <p:cNvSpPr txBox="1"/>
          <p:nvPr/>
        </p:nvSpPr>
        <p:spPr>
          <a:xfrm>
            <a:off x="6709740" y="4295506"/>
            <a:ext cx="53593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Maintain balanced blood bank inventory, with slightly higher stock for A-.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Investigate whether A- group has higher susceptibility to specific conditions.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Use findings for emergency preparedness and resource allocation.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8670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868F-32D1-3FB6-8537-E709D197B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doctor touching a screen with a stethoscope&#10;&#10;AI-generated content may be incorrect.">
            <a:extLst>
              <a:ext uri="{FF2B5EF4-FFF2-40B4-BE49-F238E27FC236}">
                <a16:creationId xmlns:a16="http://schemas.microsoft.com/office/drawing/2014/main" id="{BD3A0F97-5DFB-27B7-2656-0DCE203399E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5D7FC9B-B4DB-F99A-F1EA-175516EC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000" y="184204"/>
            <a:ext cx="11832000" cy="6513922"/>
          </a:xfrm>
          <a:prstGeom prst="rect">
            <a:avLst/>
          </a:prstGeom>
          <a:solidFill>
            <a:schemeClr val="tx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2DEAF2-B150-661A-3065-FB3C2B445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500074"/>
            <a:ext cx="7560000" cy="370166"/>
          </a:xfrm>
        </p:spPr>
        <p:txBody>
          <a:bodyPr/>
          <a:lstStyle/>
          <a:p>
            <a:r>
              <a:rPr lang="en-IN" dirty="0"/>
              <a:t>Hospital &amp; Doctor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CE23-22AD-52D7-2B12-4A3F6A752F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BE9139-DD65-1D25-7E37-D1F2BE2311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5288" y="1140951"/>
            <a:ext cx="7508712" cy="554643"/>
          </a:xfrm>
        </p:spPr>
        <p:txBody>
          <a:bodyPr/>
          <a:lstStyle/>
          <a:p>
            <a:r>
              <a:rPr lang="en-US" sz="2800" dirty="0"/>
              <a:t>Top 10 Doctor by Number of Patients Treated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BAD983-73F6-E1E9-33E1-5BDAA281A0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549" y="1776313"/>
            <a:ext cx="11033564" cy="10821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noProof="1"/>
              <a:t>Michael Smith treated the most patients (27 cases).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noProof="1"/>
              <a:t>Robert Smith and John Smith follow with 22 cases each.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noProof="1"/>
              <a:t>Other top doctors treated 17–20 patients each, showing relatively balanced distribution after the top three.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DCA67B-18CF-0961-A7BF-7923041E1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11184" y="3716527"/>
            <a:ext cx="9169633" cy="0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93A156-5DA8-0142-1DF4-755E53F2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A7978E-D3E9-FD85-F560-E2FC7121A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9527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ject 7" descr="Beige rectangle">
            <a:extLst>
              <a:ext uri="{FF2B5EF4-FFF2-40B4-BE49-F238E27FC236}">
                <a16:creationId xmlns:a16="http://schemas.microsoft.com/office/drawing/2014/main" id="{B09A18F0-5549-A762-F099-DCC372D687C3}"/>
              </a:ext>
            </a:extLst>
          </p:cNvPr>
          <p:cNvSpPr/>
          <p:nvPr/>
        </p:nvSpPr>
        <p:spPr bwMode="white">
          <a:xfrm flipV="1">
            <a:off x="722099" y="968956"/>
            <a:ext cx="2812282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7AC928-4EA5-CC2D-2C26-AB60587BC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4752270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1C1CECED-60C2-2A28-FD46-6FB543C34742}"/>
              </a:ext>
            </a:extLst>
          </p:cNvPr>
          <p:cNvSpPr txBox="1">
            <a:spLocks/>
          </p:cNvSpPr>
          <p:nvPr/>
        </p:nvSpPr>
        <p:spPr>
          <a:xfrm>
            <a:off x="7101878" y="3464641"/>
            <a:ext cx="3980113" cy="284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800" b="0" kern="1200" cap="none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u="sng" dirty="0"/>
              <a:t>Key Predictions &amp; Recommendations</a:t>
            </a:r>
            <a:endParaRPr lang="en-US" sz="1500" b="1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BDBB96-3D96-482A-D2FF-06226F7867B9}"/>
              </a:ext>
            </a:extLst>
          </p:cNvPr>
          <p:cNvSpPr txBox="1"/>
          <p:nvPr/>
        </p:nvSpPr>
        <p:spPr>
          <a:xfrm>
            <a:off x="6987209" y="3944291"/>
            <a:ext cx="498234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bg1"/>
                </a:solidFill>
              </a:rPr>
              <a:t>Michael Smith may continue to see higher patient volume, indicating either specialized expertise or high patient trust/referral rate.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bg1"/>
                </a:solidFill>
              </a:rPr>
              <a:t>Consider even distribution of patients among doctors to manage workload and prevent burnout</a:t>
            </a:r>
          </a:p>
          <a:p>
            <a:pPr algn="just"/>
            <a:endParaRPr lang="en-US" sz="1300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bg1"/>
                </a:solidFill>
              </a:rPr>
              <a:t>Analyze best practices of top doctors (Michael, Robert, John Smith) and apply to improve overall care quality.</a:t>
            </a:r>
            <a:endParaRPr lang="en-IN" sz="1300" dirty="0">
              <a:solidFill>
                <a:schemeClr val="bg1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472FBDA-8017-D76D-1A99-7B6D1448D9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7905912"/>
              </p:ext>
            </p:extLst>
          </p:nvPr>
        </p:nvGraphicFramePr>
        <p:xfrm>
          <a:off x="524206" y="2695769"/>
          <a:ext cx="6411905" cy="3900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9DE65169-57B0-2624-17CC-B5A2A60E1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721" y="1517020"/>
            <a:ext cx="300228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3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hospital building with trees and a road&#10;&#10;AI-generated content may be incorrect.">
            <a:extLst>
              <a:ext uri="{FF2B5EF4-FFF2-40B4-BE49-F238E27FC236}">
                <a16:creationId xmlns:a16="http://schemas.microsoft.com/office/drawing/2014/main" id="{9EF684DC-920B-953B-00B8-4527472B78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C84B00A-2062-4E70-8AD4-A114464A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0709" y="371057"/>
            <a:ext cx="10629202" cy="2291045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29F02-7E8D-405F-86D3-2E794F83D8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C3B75-767E-4A8C-803F-FA7025A67F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0305" y="4748271"/>
            <a:ext cx="2835014" cy="1891076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 algn="just"/>
            <a:r>
              <a:rPr lang="en-US" b="1" dirty="0"/>
              <a:t>Top hospital recorded 44 patients</a:t>
            </a:r>
            <a:r>
              <a:rPr lang="en-US" dirty="0"/>
              <a:t>, the highest inflow.</a:t>
            </a:r>
          </a:p>
          <a:p>
            <a:pPr algn="just"/>
            <a:r>
              <a:rPr lang="en-US" dirty="0"/>
              <a:t>Other hospitals range between </a:t>
            </a:r>
            <a:r>
              <a:rPr lang="en-US" b="1" dirty="0"/>
              <a:t>32–39 patients</a:t>
            </a:r>
            <a:r>
              <a:rPr lang="en-US" dirty="0"/>
              <a:t>, showing moderate variation in patient load.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EEC6C-3C57-4B01-80D3-53DFDB5F78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049" y="4607571"/>
            <a:ext cx="2034138" cy="360445"/>
          </a:xfrm>
        </p:spPr>
        <p:txBody>
          <a:bodyPr/>
          <a:lstStyle/>
          <a:p>
            <a:r>
              <a:rPr lang="en-IN" dirty="0"/>
              <a:t>Summary</a:t>
            </a:r>
            <a:endParaRPr lang="en-US" noProof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0D19E-57E1-4373-8049-5E10984190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7967" y="4748271"/>
            <a:ext cx="2809557" cy="1869228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 algn="just"/>
            <a:r>
              <a:rPr lang="en-US" dirty="0"/>
              <a:t>The top hospital is likely to remain the </a:t>
            </a:r>
            <a:r>
              <a:rPr lang="en-US" b="1" dirty="0"/>
              <a:t>primary patient hub</a:t>
            </a:r>
            <a:r>
              <a:rPr lang="en-US" dirty="0"/>
              <a:t>, potentially facing higher demand for resources.</a:t>
            </a:r>
          </a:p>
          <a:p>
            <a:pPr algn="just"/>
            <a:r>
              <a:rPr lang="en-US" dirty="0"/>
              <a:t>Patient inflow may continue to rise if no redistribution measures are taken.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FD735F-3532-48E3-982E-20E3B7CD4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86782" y="4626048"/>
            <a:ext cx="2034138" cy="360445"/>
          </a:xfrm>
        </p:spPr>
        <p:txBody>
          <a:bodyPr/>
          <a:lstStyle/>
          <a:p>
            <a:r>
              <a:rPr lang="en-IN" dirty="0"/>
              <a:t>Prediction</a:t>
            </a:r>
            <a:endParaRPr lang="en-US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36C327-EB57-4A15-A015-B46391E9E7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9472" y="4720451"/>
            <a:ext cx="3376292" cy="2137549"/>
          </a:xfr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 algn="just"/>
            <a:r>
              <a:rPr lang="en-US" b="1" dirty="0"/>
              <a:t>Allocate additional resources</a:t>
            </a:r>
            <a:r>
              <a:rPr lang="en-US" dirty="0"/>
              <a:t> (staff, equipment, beds) to the top hospital to handle higher demand.</a:t>
            </a:r>
          </a:p>
          <a:p>
            <a:pPr algn="just"/>
            <a:r>
              <a:rPr lang="en-US" b="1" dirty="0"/>
              <a:t>Analyze reasons</a:t>
            </a:r>
            <a:r>
              <a:rPr lang="en-US" dirty="0"/>
              <a:t> for higher inflow (location, reputation, services) and replicate success strategies in other hospitals.</a:t>
            </a:r>
          </a:p>
          <a:p>
            <a:pPr algn="just"/>
            <a:r>
              <a:rPr lang="en-US" b="1" dirty="0"/>
              <a:t>Balance patient referrals</a:t>
            </a:r>
            <a:r>
              <a:rPr lang="en-US" dirty="0"/>
              <a:t> across hospitals to prevent overburdening a single facility.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44465-8F5D-4E03-90E0-7A3034CF8A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06656" y="4561147"/>
            <a:ext cx="2034138" cy="360445"/>
          </a:xfrm>
        </p:spPr>
        <p:txBody>
          <a:bodyPr/>
          <a:lstStyle/>
          <a:p>
            <a:r>
              <a:rPr lang="en-IN" dirty="0"/>
              <a:t>Recommendations</a:t>
            </a:r>
            <a:endParaRPr lang="en-US" noProof="1"/>
          </a:p>
        </p:txBody>
      </p:sp>
      <p:sp>
        <p:nvSpPr>
          <p:cNvPr id="22" name="object 7" descr="Beige rectangle">
            <a:extLst>
              <a:ext uri="{FF2B5EF4-FFF2-40B4-BE49-F238E27FC236}">
                <a16:creationId xmlns:a16="http://schemas.microsoft.com/office/drawing/2014/main" id="{FEEE4553-844E-49F9-8166-2F2E938E3677}"/>
              </a:ext>
            </a:extLst>
          </p:cNvPr>
          <p:cNvSpPr/>
          <p:nvPr/>
        </p:nvSpPr>
        <p:spPr bwMode="white">
          <a:xfrm flipV="1">
            <a:off x="623600" y="1000780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951CEE-7CE6-4A91-B2A1-B443273C6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94339" y="1841895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85FEF7-45BC-4B49-8329-097F2347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84096" y="2014776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CC7563-285F-46AC-90A3-8D8D6F494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5623" y="4170990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3D892D7-D87B-407B-85EF-921DF3E19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8191" y="4170990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A47850-696A-4153-953F-D3D2FB5C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69076" y="3607401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7BCE7B6-F8A3-BE31-17B9-46F506D7F5C4}"/>
              </a:ext>
            </a:extLst>
          </p:cNvPr>
          <p:cNvSpPr txBox="1">
            <a:spLocks/>
          </p:cNvSpPr>
          <p:nvPr/>
        </p:nvSpPr>
        <p:spPr>
          <a:xfrm>
            <a:off x="623600" y="420027"/>
            <a:ext cx="7508712" cy="5546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800" b="0" kern="1200" cap="none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767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286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0962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Hospital with Highest Patient Inflow</a:t>
            </a: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A851BE6A-B5FE-8519-1DFB-9BA9D5C4E8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593554"/>
              </p:ext>
            </p:extLst>
          </p:nvPr>
        </p:nvGraphicFramePr>
        <p:xfrm>
          <a:off x="354856" y="1181312"/>
          <a:ext cx="10790315" cy="3448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1" name="Picture 50" descr="A hospital building with a sign&#10;&#10;AI-generated content may be incorrect.">
            <a:extLst>
              <a:ext uri="{FF2B5EF4-FFF2-40B4-BE49-F238E27FC236}">
                <a16:creationId xmlns:a16="http://schemas.microsoft.com/office/drawing/2014/main" id="{5FE34B9E-A592-D187-FDE2-ADBE79969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368" y="330310"/>
            <a:ext cx="1820668" cy="18794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0C5E302-9CB1-B894-29C3-62BC80143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78" y="6359125"/>
            <a:ext cx="1592803" cy="2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6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office pitch deck</Template>
  <TotalTime>431</TotalTime>
  <Words>1491</Words>
  <Application>Microsoft Office PowerPoint</Application>
  <PresentationFormat>Widescreen</PresentationFormat>
  <Paragraphs>190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Arial</vt:lpstr>
      <vt:lpstr>Arial </vt:lpstr>
      <vt:lpstr>Calibri</vt:lpstr>
      <vt:lpstr>Courier New</vt:lpstr>
      <vt:lpstr>Gill Sans MT</vt:lpstr>
      <vt:lpstr>Gill Sans MT (Headings)</vt:lpstr>
      <vt:lpstr>Wingdings</vt:lpstr>
      <vt:lpstr>Office Theme</vt:lpstr>
      <vt:lpstr>Healthcare Data Analysis using Excel / ETL Tools/ power bi</vt:lpstr>
      <vt:lpstr>objective</vt:lpstr>
      <vt:lpstr>Data Preparation</vt:lpstr>
      <vt:lpstr>Tools &amp; Techniques</vt:lpstr>
      <vt:lpstr>Patient Demographics</vt:lpstr>
      <vt:lpstr>gender ratio of patients</vt:lpstr>
      <vt:lpstr>PowerPoint Presentation</vt:lpstr>
      <vt:lpstr>Hospital &amp; Doctor Performance</vt:lpstr>
      <vt:lpstr>PowerPoint Presentation</vt:lpstr>
      <vt:lpstr>PowerPoint Presentation</vt:lpstr>
      <vt:lpstr>Medical Condition  Analysis</vt:lpstr>
      <vt:lpstr>PowerPoint Presentation</vt:lpstr>
      <vt:lpstr>PowerPoint Presentation</vt:lpstr>
      <vt:lpstr>Financial Analysis</vt:lpstr>
      <vt:lpstr>Financial Analysis</vt:lpstr>
      <vt:lpstr>Key Findings:</vt:lpstr>
      <vt:lpstr>Predictions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Bhagwati Prajapat</dc:creator>
  <cp:lastModifiedBy>Bhagwati Prajapat</cp:lastModifiedBy>
  <cp:revision>12</cp:revision>
  <dcterms:created xsi:type="dcterms:W3CDTF">2025-09-03T17:24:19Z</dcterms:created>
  <dcterms:modified xsi:type="dcterms:W3CDTF">2025-09-04T20:20:50Z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